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6858000" cy="9912350"/>
  <p:notesSz cx="6858000" cy="991235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32" y="93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14350" y="3072828"/>
            <a:ext cx="5829300" cy="20815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28700" y="5550916"/>
            <a:ext cx="4800600" cy="24780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2/5/2023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2/5/2023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42900" y="2279840"/>
            <a:ext cx="2983230" cy="654215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531870" y="2279840"/>
            <a:ext cx="2983230" cy="654215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2/5/2023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2/5/2023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2/5/2023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1"/>
            <a:ext cx="6858000" cy="55244"/>
          </a:xfrm>
          <a:custGeom>
            <a:avLst/>
            <a:gdLst/>
            <a:ahLst/>
            <a:cxnLst/>
            <a:rect l="l" t="t" r="r" b="b"/>
            <a:pathLst>
              <a:path w="6858000" h="55244">
                <a:moveTo>
                  <a:pt x="6858000" y="0"/>
                </a:moveTo>
                <a:lnTo>
                  <a:pt x="0" y="0"/>
                </a:lnTo>
                <a:lnTo>
                  <a:pt x="0" y="54862"/>
                </a:lnTo>
                <a:lnTo>
                  <a:pt x="6858000" y="54862"/>
                </a:lnTo>
                <a:lnTo>
                  <a:pt x="6858000" y="0"/>
                </a:lnTo>
                <a:close/>
              </a:path>
            </a:pathLst>
          </a:custGeom>
          <a:solidFill>
            <a:srgbClr val="EB7B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9852659"/>
            <a:ext cx="6858000" cy="55244"/>
          </a:xfrm>
          <a:custGeom>
            <a:avLst/>
            <a:gdLst/>
            <a:ahLst/>
            <a:cxnLst/>
            <a:rect l="l" t="t" r="r" b="b"/>
            <a:pathLst>
              <a:path w="6858000" h="55245">
                <a:moveTo>
                  <a:pt x="6858000" y="0"/>
                </a:moveTo>
                <a:lnTo>
                  <a:pt x="0" y="0"/>
                </a:lnTo>
                <a:lnTo>
                  <a:pt x="0" y="54861"/>
                </a:lnTo>
                <a:lnTo>
                  <a:pt x="6858000" y="54861"/>
                </a:lnTo>
                <a:lnTo>
                  <a:pt x="6858000" y="0"/>
                </a:lnTo>
                <a:close/>
              </a:path>
            </a:pathLst>
          </a:custGeom>
          <a:solidFill>
            <a:srgbClr val="EB7B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42900" y="396494"/>
            <a:ext cx="6172200" cy="15859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2279840"/>
            <a:ext cx="6172200" cy="654215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331720" y="9218486"/>
            <a:ext cx="2194560" cy="4956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42900" y="9218486"/>
            <a:ext cx="1577340" cy="4956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2/5/2023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4937760" y="9218486"/>
            <a:ext cx="1577340" cy="4956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2.png"/><Relationship Id="rId7" Type="http://schemas.openxmlformats.org/officeDocument/2006/relationships/image" Target="../media/image5.jpg"/><Relationship Id="rId12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hyperlink" Target="mailto:Melike.cinkirt.03@hotmail.com" TargetMode="External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49403" y="3254940"/>
            <a:ext cx="2990442" cy="594278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4925">
              <a:lnSpc>
                <a:spcPct val="100000"/>
              </a:lnSpc>
              <a:spcBef>
                <a:spcPts val="105"/>
              </a:spcBef>
            </a:pPr>
            <a:r>
              <a:rPr sz="1100" b="1" u="sng" spc="-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DENEYİMLER</a:t>
            </a:r>
            <a:endParaRPr sz="1100" u="sng" dirty="0">
              <a:latin typeface="Arial"/>
              <a:cs typeface="Arial"/>
            </a:endParaRPr>
          </a:p>
          <a:p>
            <a:pPr marL="40005">
              <a:lnSpc>
                <a:spcPct val="100000"/>
              </a:lnSpc>
              <a:spcBef>
                <a:spcPts val="900"/>
              </a:spcBef>
            </a:pPr>
            <a:r>
              <a:rPr lang="tr-TR" sz="800" spc="-15" dirty="0" smtClean="0">
                <a:solidFill>
                  <a:srgbClr val="EF4E40"/>
                </a:solidFill>
                <a:latin typeface="Microsoft Sans Serif"/>
                <a:cs typeface="Microsoft Sans Serif"/>
              </a:rPr>
              <a:t>02.2019 – 06.2019</a:t>
            </a:r>
            <a:endParaRPr lang="tr-TR" sz="800" dirty="0">
              <a:latin typeface="Microsoft Sans Serif"/>
              <a:cs typeface="Microsoft Sans Serif"/>
            </a:endParaRPr>
          </a:p>
          <a:p>
            <a:pPr marL="40005">
              <a:lnSpc>
                <a:spcPct val="100000"/>
              </a:lnSpc>
              <a:spcBef>
                <a:spcPts val="900"/>
              </a:spcBef>
            </a:pPr>
            <a:r>
              <a:rPr sz="1050" b="1" i="1" spc="15" dirty="0" err="1" smtClean="0">
                <a:latin typeface="Arial"/>
                <a:cs typeface="Arial"/>
              </a:rPr>
              <a:t>S</a:t>
            </a:r>
            <a:r>
              <a:rPr sz="1050" b="1" i="1" spc="-15" dirty="0" err="1" smtClean="0">
                <a:latin typeface="Arial"/>
                <a:cs typeface="Arial"/>
              </a:rPr>
              <a:t>t</a:t>
            </a:r>
            <a:r>
              <a:rPr sz="1050" b="1" i="1" spc="15" dirty="0" err="1" smtClean="0">
                <a:latin typeface="Arial"/>
                <a:cs typeface="Arial"/>
              </a:rPr>
              <a:t>a</a:t>
            </a:r>
            <a:r>
              <a:rPr sz="1050" b="1" i="1" spc="5" dirty="0" err="1" smtClean="0">
                <a:latin typeface="Arial"/>
                <a:cs typeface="Arial"/>
              </a:rPr>
              <a:t>j</a:t>
            </a:r>
            <a:r>
              <a:rPr sz="1050" b="1" i="1" spc="15" dirty="0" err="1" smtClean="0">
                <a:latin typeface="Arial"/>
                <a:cs typeface="Arial"/>
              </a:rPr>
              <a:t>ye</a:t>
            </a:r>
            <a:r>
              <a:rPr sz="1050" b="1" i="1" dirty="0" err="1" smtClean="0">
                <a:latin typeface="Arial"/>
                <a:cs typeface="Arial"/>
              </a:rPr>
              <a:t>r</a:t>
            </a:r>
            <a:r>
              <a:rPr sz="1050" b="1" i="1" spc="-135" dirty="0" smtClean="0">
                <a:latin typeface="Arial"/>
                <a:cs typeface="Arial"/>
              </a:rPr>
              <a:t> </a:t>
            </a:r>
            <a:r>
              <a:rPr lang="tr-TR" sz="1050" b="1" i="1" spc="65" dirty="0" smtClean="0">
                <a:latin typeface="Arial"/>
                <a:cs typeface="Arial"/>
              </a:rPr>
              <a:t> -Sağlık Kurumları İşletmecisi </a:t>
            </a:r>
          </a:p>
          <a:p>
            <a:pPr marL="53340" marR="1019810">
              <a:lnSpc>
                <a:spcPct val="100600"/>
              </a:lnSpc>
              <a:spcBef>
                <a:spcPts val="200"/>
              </a:spcBef>
            </a:pPr>
            <a:r>
              <a:rPr sz="1000" spc="15" dirty="0" err="1" smtClean="0">
                <a:latin typeface="Microsoft Sans Serif"/>
                <a:cs typeface="Microsoft Sans Serif"/>
              </a:rPr>
              <a:t>A</a:t>
            </a:r>
            <a:r>
              <a:rPr sz="1000" spc="5" dirty="0" err="1" smtClean="0">
                <a:latin typeface="Microsoft Sans Serif"/>
                <a:cs typeface="Microsoft Sans Serif"/>
              </a:rPr>
              <a:t>kç</a:t>
            </a:r>
            <a:r>
              <a:rPr sz="1000" spc="-15" dirty="0" err="1" smtClean="0">
                <a:latin typeface="Microsoft Sans Serif"/>
                <a:cs typeface="Microsoft Sans Serif"/>
              </a:rPr>
              <a:t>a</a:t>
            </a:r>
            <a:r>
              <a:rPr sz="1000" spc="5" dirty="0" err="1" smtClean="0">
                <a:latin typeface="Microsoft Sans Serif"/>
                <a:cs typeface="Microsoft Sans Serif"/>
              </a:rPr>
              <a:t>k</a:t>
            </a:r>
            <a:r>
              <a:rPr sz="1000" spc="-15" dirty="0" err="1" smtClean="0">
                <a:latin typeface="Microsoft Sans Serif"/>
                <a:cs typeface="Microsoft Sans Serif"/>
              </a:rPr>
              <a:t>o</a:t>
            </a:r>
            <a:r>
              <a:rPr sz="1000" spc="5" dirty="0" err="1" smtClean="0">
                <a:latin typeface="Microsoft Sans Serif"/>
                <a:cs typeface="Microsoft Sans Serif"/>
              </a:rPr>
              <a:t>ca</a:t>
            </a:r>
            <a:r>
              <a:rPr sz="1000" spc="-85" dirty="0" smtClean="0">
                <a:latin typeface="Microsoft Sans Serif"/>
                <a:cs typeface="Microsoft Sans Serif"/>
              </a:rPr>
              <a:t> </a:t>
            </a:r>
            <a:r>
              <a:rPr lang="tr-TR" sz="1000" spc="10" dirty="0" smtClean="0">
                <a:latin typeface="Microsoft Sans Serif"/>
                <a:cs typeface="Microsoft Sans Serif"/>
              </a:rPr>
              <a:t> Devlet Hastanesi</a:t>
            </a:r>
            <a:r>
              <a:rPr sz="1000" spc="-20" dirty="0" smtClean="0">
                <a:latin typeface="Microsoft Sans Serif"/>
                <a:cs typeface="Microsoft Sans Serif"/>
              </a:rPr>
              <a:t> </a:t>
            </a:r>
            <a:r>
              <a:rPr sz="1000" spc="250" dirty="0" smtClean="0">
                <a:latin typeface="Microsoft Sans Serif"/>
                <a:cs typeface="Microsoft Sans Serif"/>
              </a:rPr>
              <a:t>  </a:t>
            </a:r>
            <a:r>
              <a:rPr sz="1000" dirty="0">
                <a:latin typeface="Microsoft Sans Serif"/>
                <a:cs typeface="Microsoft Sans Serif"/>
              </a:rPr>
              <a:t>Düzce/Akçakoca</a:t>
            </a:r>
          </a:p>
          <a:p>
            <a:pPr marL="99695" indent="-87630">
              <a:lnSpc>
                <a:spcPts val="950"/>
              </a:lnSpc>
              <a:spcBef>
                <a:spcPts val="800"/>
              </a:spcBef>
              <a:buChar char="•"/>
              <a:tabLst>
                <a:tab pos="100330" algn="l"/>
              </a:tabLst>
            </a:pPr>
            <a:r>
              <a:rPr lang="tr-TR" sz="800" spc="-10" dirty="0" smtClean="0">
                <a:latin typeface="Microsoft Sans Serif"/>
                <a:cs typeface="Microsoft Sans Serif"/>
              </a:rPr>
              <a:t>Hastaları karşılama ve hastaları yönlendirme</a:t>
            </a:r>
          </a:p>
          <a:p>
            <a:pPr marL="99695" indent="-87630">
              <a:lnSpc>
                <a:spcPts val="950"/>
              </a:lnSpc>
              <a:spcBef>
                <a:spcPts val="800"/>
              </a:spcBef>
              <a:buChar char="•"/>
              <a:tabLst>
                <a:tab pos="100330" algn="l"/>
              </a:tabLst>
            </a:pPr>
            <a:r>
              <a:rPr lang="tr-TR" sz="800" spc="-10" dirty="0" smtClean="0">
                <a:latin typeface="Microsoft Sans Serif"/>
                <a:cs typeface="Microsoft Sans Serif"/>
              </a:rPr>
              <a:t>Hastaların kayıt-kabul işlemlerini yapma</a:t>
            </a:r>
          </a:p>
          <a:p>
            <a:pPr marL="99695" indent="-87630">
              <a:lnSpc>
                <a:spcPts val="950"/>
              </a:lnSpc>
              <a:spcBef>
                <a:spcPts val="800"/>
              </a:spcBef>
              <a:buChar char="•"/>
              <a:tabLst>
                <a:tab pos="100330" algn="l"/>
              </a:tabLst>
            </a:pPr>
            <a:r>
              <a:rPr lang="tr-TR" sz="800" spc="-10" dirty="0" smtClean="0">
                <a:latin typeface="Microsoft Sans Serif"/>
                <a:cs typeface="Microsoft Sans Serif"/>
              </a:rPr>
              <a:t>Hastayı kurumun işleyişi ve tıbbi hizmetler konusunda bilgilendirme </a:t>
            </a:r>
          </a:p>
          <a:p>
            <a:pPr marL="99695" indent="-87630">
              <a:lnSpc>
                <a:spcPts val="950"/>
              </a:lnSpc>
              <a:spcBef>
                <a:spcPts val="800"/>
              </a:spcBef>
              <a:buChar char="•"/>
              <a:tabLst>
                <a:tab pos="100330" algn="l"/>
              </a:tabLst>
            </a:pPr>
            <a:r>
              <a:rPr lang="tr-TR" sz="800" spc="-10" dirty="0" smtClean="0">
                <a:latin typeface="Microsoft Sans Serif"/>
                <a:cs typeface="Microsoft Sans Serif"/>
              </a:rPr>
              <a:t>Hastaya ait kayıtları tutma</a:t>
            </a:r>
          </a:p>
          <a:p>
            <a:pPr marL="99695" indent="-87630">
              <a:lnSpc>
                <a:spcPts val="950"/>
              </a:lnSpc>
              <a:spcBef>
                <a:spcPts val="800"/>
              </a:spcBef>
              <a:buChar char="•"/>
              <a:tabLst>
                <a:tab pos="100330" algn="l"/>
              </a:tabLst>
            </a:pPr>
            <a:r>
              <a:rPr lang="tr-TR" sz="800" spc="-10" dirty="0" smtClean="0">
                <a:latin typeface="Microsoft Sans Serif"/>
                <a:cs typeface="Microsoft Sans Serif"/>
              </a:rPr>
              <a:t>Hastaneye ve hastaya ait faturaları düzenli bir şekilde işleme</a:t>
            </a:r>
          </a:p>
          <a:p>
            <a:pPr marL="99695" indent="-87630">
              <a:lnSpc>
                <a:spcPts val="950"/>
              </a:lnSpc>
              <a:spcBef>
                <a:spcPts val="800"/>
              </a:spcBef>
              <a:buChar char="•"/>
              <a:tabLst>
                <a:tab pos="100330" algn="l"/>
              </a:tabLst>
            </a:pPr>
            <a:r>
              <a:rPr lang="tr-TR" sz="800" spc="-10" dirty="0" smtClean="0">
                <a:latin typeface="Microsoft Sans Serif"/>
                <a:cs typeface="Microsoft Sans Serif"/>
              </a:rPr>
              <a:t>Hasta dosyalarını ve gerekli görülen diğer belge ve raporları arşivleme ve hizmete sunma</a:t>
            </a:r>
          </a:p>
          <a:p>
            <a:pPr marL="12065">
              <a:lnSpc>
                <a:spcPts val="950"/>
              </a:lnSpc>
              <a:spcBef>
                <a:spcPts val="800"/>
              </a:spcBef>
              <a:tabLst>
                <a:tab pos="100330" algn="l"/>
              </a:tabLst>
            </a:pPr>
            <a:r>
              <a:rPr lang="tr-TR" sz="800" spc="-10" dirty="0" smtClean="0">
                <a:solidFill>
                  <a:srgbClr val="FF0000"/>
                </a:solidFill>
                <a:latin typeface="Microsoft Sans Serif"/>
                <a:cs typeface="Microsoft Sans Serif"/>
              </a:rPr>
              <a:t>   10.2020 – 05.2021</a:t>
            </a:r>
          </a:p>
          <a:p>
            <a:pPr marL="12065">
              <a:lnSpc>
                <a:spcPts val="950"/>
              </a:lnSpc>
              <a:spcBef>
                <a:spcPts val="800"/>
              </a:spcBef>
              <a:tabLst>
                <a:tab pos="100330" algn="l"/>
              </a:tabLst>
            </a:pPr>
            <a:r>
              <a:rPr lang="tr-TR" sz="1000" b="1" spc="-1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1100" b="1" u="sng" spc="-10" dirty="0" smtClean="0">
                <a:latin typeface="Arial" pitchFamily="34" charset="0"/>
                <a:cs typeface="Arial" pitchFamily="34" charset="0"/>
              </a:rPr>
              <a:t>AKÇAKOCA GENÇ KIZILAY GÖNÜLLÜSÜ</a:t>
            </a:r>
            <a:endParaRPr lang="tr-TR" sz="1100" b="1" u="sng" spc="-10" dirty="0" smtClean="0">
              <a:latin typeface="Arial" pitchFamily="34" charset="0"/>
              <a:cs typeface="Arial" pitchFamily="34" charset="0"/>
            </a:endParaRPr>
          </a:p>
          <a:p>
            <a:pPr marL="183515" indent="-171450">
              <a:lnSpc>
                <a:spcPts val="950"/>
              </a:lnSpc>
              <a:spcBef>
                <a:spcPts val="800"/>
              </a:spcBef>
              <a:buFont typeface="Arial" pitchFamily="34" charset="0"/>
              <a:buChar char="•"/>
              <a:tabLst>
                <a:tab pos="100330" algn="l"/>
              </a:tabLst>
            </a:pPr>
            <a:r>
              <a:rPr lang="tr-TR" sz="800" spc="-10" dirty="0" smtClean="0">
                <a:latin typeface="Arial" pitchFamily="34" charset="0"/>
                <a:cs typeface="Arial" pitchFamily="34" charset="0"/>
              </a:rPr>
              <a:t>Özel Eğitim kurumlarındaki öğrencilerin ziyaret edilmesi</a:t>
            </a:r>
          </a:p>
          <a:p>
            <a:pPr marL="183515" indent="-171450">
              <a:lnSpc>
                <a:spcPts val="950"/>
              </a:lnSpc>
              <a:spcBef>
                <a:spcPts val="800"/>
              </a:spcBef>
              <a:buFont typeface="Arial" pitchFamily="34" charset="0"/>
              <a:buChar char="•"/>
              <a:tabLst>
                <a:tab pos="100330" algn="l"/>
              </a:tabLst>
            </a:pPr>
            <a:r>
              <a:rPr lang="tr-TR" sz="800" spc="-10" dirty="0" smtClean="0">
                <a:latin typeface="Microsoft Sans Serif" pitchFamily="34" charset="0"/>
                <a:cs typeface="Microsoft Sans Serif" pitchFamily="34" charset="0"/>
              </a:rPr>
              <a:t>Polis haftasında polis karakolunun ve jandarma komutanlığının ziyaret edilmesi</a:t>
            </a:r>
          </a:p>
          <a:p>
            <a:pPr marL="183515" indent="-171450">
              <a:lnSpc>
                <a:spcPts val="950"/>
              </a:lnSpc>
              <a:spcBef>
                <a:spcPts val="800"/>
              </a:spcBef>
              <a:buFont typeface="Arial" pitchFamily="34" charset="0"/>
              <a:buChar char="•"/>
              <a:tabLst>
                <a:tab pos="100330" algn="l"/>
              </a:tabLst>
            </a:pPr>
            <a:r>
              <a:rPr lang="tr-TR" sz="800" spc="-10" dirty="0" smtClean="0">
                <a:latin typeface="Microsoft Sans Serif" pitchFamily="34" charset="0"/>
                <a:cs typeface="Microsoft Sans Serif" pitchFamily="34" charset="0"/>
              </a:rPr>
              <a:t>Sokak hayvanlarına mama  dağıtılması ve onlarla ilgilenilmesi</a:t>
            </a:r>
          </a:p>
          <a:p>
            <a:pPr marL="12065">
              <a:lnSpc>
                <a:spcPts val="950"/>
              </a:lnSpc>
              <a:spcBef>
                <a:spcPts val="800"/>
              </a:spcBef>
              <a:tabLst>
                <a:tab pos="100330" algn="l"/>
              </a:tabLst>
            </a:pPr>
            <a:r>
              <a:rPr lang="tr-TR" sz="1000" b="1" spc="-10" dirty="0">
                <a:latin typeface="Arial" pitchFamily="34" charset="0"/>
                <a:cs typeface="Arial" pitchFamily="34" charset="0"/>
              </a:rPr>
              <a:t> </a:t>
            </a:r>
            <a:r>
              <a:rPr lang="tr-TR" sz="1000" b="1" spc="-1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12065">
              <a:lnSpc>
                <a:spcPts val="950"/>
              </a:lnSpc>
              <a:spcBef>
                <a:spcPts val="800"/>
              </a:spcBef>
              <a:tabLst>
                <a:tab pos="100330" algn="l"/>
              </a:tabLst>
            </a:pPr>
            <a:endParaRPr lang="tr-TR" sz="1000" b="1" spc="-10" dirty="0" smtClean="0">
              <a:latin typeface="Arial" pitchFamily="34" charset="0"/>
              <a:cs typeface="Arial" pitchFamily="34" charset="0"/>
            </a:endParaRPr>
          </a:p>
          <a:p>
            <a:pPr marL="12065">
              <a:lnSpc>
                <a:spcPts val="950"/>
              </a:lnSpc>
              <a:spcBef>
                <a:spcPts val="800"/>
              </a:spcBef>
              <a:tabLst>
                <a:tab pos="100330" algn="l"/>
              </a:tabLst>
            </a:pPr>
            <a:r>
              <a:rPr lang="tr-TR" sz="1000" b="1" spc="-10" dirty="0">
                <a:latin typeface="Arial" pitchFamily="34" charset="0"/>
                <a:cs typeface="Arial" pitchFamily="34" charset="0"/>
              </a:rPr>
              <a:t> </a:t>
            </a:r>
            <a:r>
              <a:rPr lang="tr-TR" sz="1000" b="1" spc="-1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12065">
              <a:lnSpc>
                <a:spcPts val="950"/>
              </a:lnSpc>
              <a:spcBef>
                <a:spcPts val="800"/>
              </a:spcBef>
              <a:tabLst>
                <a:tab pos="100330" algn="l"/>
              </a:tabLst>
            </a:pPr>
            <a:endParaRPr lang="tr-TR" sz="800" spc="-10" dirty="0" smtClean="0">
              <a:solidFill>
                <a:srgbClr val="FF0000"/>
              </a:solidFill>
              <a:latin typeface="Microsoft Sans Serif"/>
              <a:cs typeface="Microsoft Sans Serif"/>
            </a:endParaRPr>
          </a:p>
          <a:p>
            <a:pPr marL="99695" indent="-87630">
              <a:lnSpc>
                <a:spcPts val="950"/>
              </a:lnSpc>
              <a:spcBef>
                <a:spcPts val="800"/>
              </a:spcBef>
              <a:buChar char="•"/>
              <a:tabLst>
                <a:tab pos="100330" algn="l"/>
              </a:tabLst>
            </a:pPr>
            <a:endParaRPr lang="tr-TR" sz="800" spc="-10" dirty="0" smtClean="0">
              <a:latin typeface="Microsoft Sans Serif"/>
              <a:cs typeface="Microsoft Sans Serif"/>
            </a:endParaRPr>
          </a:p>
          <a:p>
            <a:pPr marL="99695" indent="-87630">
              <a:lnSpc>
                <a:spcPts val="950"/>
              </a:lnSpc>
              <a:spcBef>
                <a:spcPts val="800"/>
              </a:spcBef>
              <a:buChar char="•"/>
              <a:tabLst>
                <a:tab pos="100330" algn="l"/>
              </a:tabLst>
            </a:pPr>
            <a:endParaRPr sz="800" dirty="0">
              <a:latin typeface="Microsoft Sans Serif"/>
              <a:cs typeface="Microsoft Sans Serif"/>
            </a:endParaRPr>
          </a:p>
          <a:p>
            <a:pPr marL="99695" indent="-87630">
              <a:lnSpc>
                <a:spcPts val="950"/>
              </a:lnSpc>
              <a:buChar char="•"/>
              <a:tabLst>
                <a:tab pos="100330" algn="l"/>
              </a:tabLst>
            </a:pPr>
            <a:endParaRPr sz="800" dirty="0">
              <a:latin typeface="Microsoft Sans Serif"/>
              <a:cs typeface="Microsoft Sans Serif"/>
            </a:endParaRPr>
          </a:p>
          <a:p>
            <a:pPr marL="12065">
              <a:lnSpc>
                <a:spcPct val="100000"/>
              </a:lnSpc>
              <a:spcBef>
                <a:spcPts val="10"/>
              </a:spcBef>
              <a:tabLst>
                <a:tab pos="100330" algn="l"/>
              </a:tabLst>
            </a:pPr>
            <a:endParaRPr sz="800" dirty="0">
              <a:latin typeface="Microsoft Sans Serif"/>
              <a:cs typeface="Microsoft Sans Serif"/>
            </a:endParaRPr>
          </a:p>
          <a:p>
            <a:pPr marL="99695" marR="547370" indent="-87630">
              <a:lnSpc>
                <a:spcPts val="940"/>
              </a:lnSpc>
              <a:spcBef>
                <a:spcPts val="65"/>
              </a:spcBef>
              <a:buChar char="•"/>
              <a:tabLst>
                <a:tab pos="100330" algn="l"/>
              </a:tabLst>
            </a:pPr>
            <a:endParaRPr sz="800" dirty="0">
              <a:latin typeface="Microsoft Sans Serif"/>
              <a:cs typeface="Microsoft Sans Serif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37376" y="137159"/>
            <a:ext cx="118872" cy="132588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423659" y="361187"/>
            <a:ext cx="123442" cy="118872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441947" y="589787"/>
            <a:ext cx="96011" cy="155448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4791455" y="129285"/>
            <a:ext cx="1449451" cy="13465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lang="tr-TR" sz="800" u="sng" spc="-15" dirty="0" smtClean="0">
                <a:uFill>
                  <a:solidFill>
                    <a:srgbClr val="000000"/>
                  </a:solidFill>
                </a:uFill>
                <a:latin typeface="Microsoft Sans Serif"/>
                <a:cs typeface="Microsoft Sans Serif"/>
                <a:hlinkClick r:id="rId5"/>
              </a:rPr>
              <a:t>M</a:t>
            </a:r>
            <a:r>
              <a:rPr sz="800" u="sng" spc="-15" dirty="0" smtClean="0">
                <a:uFill>
                  <a:solidFill>
                    <a:srgbClr val="000000"/>
                  </a:solidFill>
                </a:uFill>
                <a:latin typeface="Microsoft Sans Serif"/>
                <a:cs typeface="Microsoft Sans Serif"/>
                <a:hlinkClick r:id="rId5"/>
              </a:rPr>
              <a:t>e</a:t>
            </a:r>
            <a:r>
              <a:rPr lang="tr-TR" sz="800" u="sng" spc="-15" dirty="0" smtClean="0">
                <a:uFill>
                  <a:solidFill>
                    <a:srgbClr val="000000"/>
                  </a:solidFill>
                </a:uFill>
                <a:latin typeface="Microsoft Sans Serif"/>
                <a:cs typeface="Microsoft Sans Serif"/>
                <a:hlinkClick r:id="rId5"/>
              </a:rPr>
              <a:t>like.cinkirt.03</a:t>
            </a:r>
            <a:r>
              <a:rPr sz="800" u="sng" spc="-15" dirty="0" smtClean="0">
                <a:uFill>
                  <a:solidFill>
                    <a:srgbClr val="000000"/>
                  </a:solidFill>
                </a:uFill>
                <a:latin typeface="Microsoft Sans Serif"/>
                <a:cs typeface="Microsoft Sans Serif"/>
                <a:hlinkClick r:id="rId5"/>
              </a:rPr>
              <a:t>@</a:t>
            </a:r>
            <a:r>
              <a:rPr lang="tr-TR" sz="800" u="sng" spc="-15" dirty="0" err="1" smtClean="0">
                <a:uFill>
                  <a:solidFill>
                    <a:srgbClr val="000000"/>
                  </a:solidFill>
                </a:uFill>
                <a:latin typeface="Microsoft Sans Serif"/>
                <a:cs typeface="Microsoft Sans Serif"/>
                <a:hlinkClick r:id="rId5"/>
              </a:rPr>
              <a:t>hotmail</a:t>
            </a:r>
            <a:r>
              <a:rPr lang="tr-TR" sz="800" u="sng" spc="-15" dirty="0" smtClean="0">
                <a:uFill>
                  <a:solidFill>
                    <a:srgbClr val="000000"/>
                  </a:solidFill>
                </a:uFill>
                <a:latin typeface="Microsoft Sans Serif"/>
                <a:cs typeface="Microsoft Sans Serif"/>
                <a:hlinkClick r:id="rId5"/>
              </a:rPr>
              <a:t>.</a:t>
            </a:r>
            <a:r>
              <a:rPr sz="800" u="sng" spc="-15" dirty="0" smtClean="0">
                <a:uFill>
                  <a:solidFill>
                    <a:srgbClr val="000000"/>
                  </a:solidFill>
                </a:uFill>
                <a:latin typeface="Microsoft Sans Serif"/>
                <a:cs typeface="Microsoft Sans Serif"/>
                <a:hlinkClick r:id="rId5"/>
              </a:rPr>
              <a:t>com</a:t>
            </a:r>
            <a:endParaRPr sz="800" dirty="0">
              <a:latin typeface="Microsoft Sans Serif"/>
              <a:cs typeface="Microsoft Sans Serif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267325" y="355472"/>
            <a:ext cx="987425" cy="13465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800" spc="-10" dirty="0">
                <a:latin typeface="Microsoft Sans Serif"/>
                <a:cs typeface="Microsoft Sans Serif"/>
              </a:rPr>
              <a:t>+90</a:t>
            </a:r>
            <a:r>
              <a:rPr sz="800" spc="20" dirty="0">
                <a:latin typeface="Microsoft Sans Serif"/>
                <a:cs typeface="Microsoft Sans Serif"/>
              </a:rPr>
              <a:t> </a:t>
            </a:r>
            <a:r>
              <a:rPr sz="800" spc="-5" dirty="0">
                <a:latin typeface="Microsoft Sans Serif"/>
                <a:cs typeface="Microsoft Sans Serif"/>
              </a:rPr>
              <a:t>(</a:t>
            </a:r>
            <a:r>
              <a:rPr sz="800" spc="-15" dirty="0">
                <a:latin typeface="Microsoft Sans Serif"/>
                <a:cs typeface="Microsoft Sans Serif"/>
              </a:rPr>
              <a:t> </a:t>
            </a:r>
            <a:r>
              <a:rPr sz="800" spc="-15" dirty="0" smtClean="0">
                <a:latin typeface="Microsoft Sans Serif"/>
                <a:cs typeface="Microsoft Sans Serif"/>
              </a:rPr>
              <a:t>5</a:t>
            </a:r>
            <a:r>
              <a:rPr lang="tr-TR" sz="800" spc="-15" dirty="0" smtClean="0">
                <a:latin typeface="Microsoft Sans Serif"/>
                <a:cs typeface="Microsoft Sans Serif"/>
              </a:rPr>
              <a:t>36</a:t>
            </a:r>
            <a:r>
              <a:rPr sz="800" spc="15" dirty="0" smtClean="0">
                <a:latin typeface="Microsoft Sans Serif"/>
                <a:cs typeface="Microsoft Sans Serif"/>
              </a:rPr>
              <a:t> </a:t>
            </a:r>
            <a:r>
              <a:rPr sz="800" spc="-5" dirty="0">
                <a:latin typeface="Microsoft Sans Serif"/>
                <a:cs typeface="Microsoft Sans Serif"/>
              </a:rPr>
              <a:t>)</a:t>
            </a:r>
            <a:r>
              <a:rPr sz="800" spc="-15" dirty="0">
                <a:latin typeface="Microsoft Sans Serif"/>
                <a:cs typeface="Microsoft Sans Serif"/>
              </a:rPr>
              <a:t> </a:t>
            </a:r>
            <a:r>
              <a:rPr lang="tr-TR" sz="800" spc="-15" dirty="0" smtClean="0">
                <a:latin typeface="Microsoft Sans Serif"/>
                <a:cs typeface="Microsoft Sans Serif"/>
              </a:rPr>
              <a:t>990 3064</a:t>
            </a:r>
            <a:endParaRPr sz="800" dirty="0">
              <a:latin typeface="Microsoft Sans Serif"/>
              <a:cs typeface="Microsoft Sans Serif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438013" y="595630"/>
            <a:ext cx="801370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800" spc="-10" dirty="0">
                <a:latin typeface="Microsoft Sans Serif"/>
                <a:cs typeface="Microsoft Sans Serif"/>
              </a:rPr>
              <a:t>Düzce,</a:t>
            </a:r>
            <a:r>
              <a:rPr sz="800" spc="-35" dirty="0">
                <a:latin typeface="Microsoft Sans Serif"/>
                <a:cs typeface="Microsoft Sans Serif"/>
              </a:rPr>
              <a:t> </a:t>
            </a:r>
            <a:r>
              <a:rPr sz="800" spc="-10" dirty="0">
                <a:latin typeface="Microsoft Sans Serif"/>
                <a:cs typeface="Microsoft Sans Serif"/>
              </a:rPr>
              <a:t>TÜRKİYE</a:t>
            </a:r>
            <a:endParaRPr sz="800">
              <a:latin typeface="Microsoft Sans Serif"/>
              <a:cs typeface="Microsoft Sans Serif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20877" y="420623"/>
            <a:ext cx="2184400" cy="68672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000" b="1" spc="-190" dirty="0" smtClean="0">
                <a:solidFill>
                  <a:srgbClr val="404040"/>
                </a:solidFill>
                <a:latin typeface="Arial"/>
                <a:cs typeface="Arial"/>
              </a:rPr>
              <a:t>M</a:t>
            </a:r>
            <a:r>
              <a:rPr lang="tr-TR" sz="2000" b="1" spc="-190" smtClean="0">
                <a:solidFill>
                  <a:srgbClr val="404040"/>
                </a:solidFill>
                <a:latin typeface="Arial"/>
                <a:cs typeface="Arial"/>
              </a:rPr>
              <a:t>ELİKE CİNGİRT</a:t>
            </a:r>
            <a:endParaRPr sz="20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10"/>
              </a:spcBef>
            </a:pPr>
            <a:r>
              <a:rPr lang="tr-TR" sz="900" i="1" spc="-10" dirty="0">
                <a:latin typeface="Arial"/>
                <a:cs typeface="Arial"/>
              </a:rPr>
              <a:t>-</a:t>
            </a:r>
            <a:r>
              <a:rPr lang="tr-TR" sz="900" i="1" spc="-10" dirty="0" smtClean="0">
                <a:latin typeface="Arial"/>
                <a:cs typeface="Arial"/>
              </a:rPr>
              <a:t>Sağlık Kurumları İşletmecisi</a:t>
            </a:r>
            <a:endParaRPr sz="9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85"/>
              </a:spcBef>
            </a:pPr>
            <a:endParaRPr sz="8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60375" y="1211002"/>
            <a:ext cx="2686685" cy="1898084"/>
          </a:xfrm>
          <a:prstGeom prst="rect">
            <a:avLst/>
          </a:prstGeom>
        </p:spPr>
        <p:txBody>
          <a:bodyPr vert="horz" wrap="square" lIns="0" tIns="155575" rIns="0" bIns="0" rtlCol="0">
            <a:spAutoFit/>
          </a:bodyPr>
          <a:lstStyle/>
          <a:p>
            <a:pPr marL="22225">
              <a:lnSpc>
                <a:spcPct val="100000"/>
              </a:lnSpc>
              <a:spcBef>
                <a:spcPts val="1225"/>
              </a:spcBef>
            </a:pPr>
            <a:r>
              <a:rPr sz="1200" b="1" u="sng" spc="10" dirty="0" smtClean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EĞİTİM</a:t>
            </a:r>
            <a:endParaRPr sz="1200" u="sng" dirty="0">
              <a:latin typeface="Arial"/>
              <a:cs typeface="Arial"/>
            </a:endParaRPr>
          </a:p>
          <a:p>
            <a:pPr marL="31750">
              <a:lnSpc>
                <a:spcPct val="100000"/>
              </a:lnSpc>
              <a:spcBef>
                <a:spcPts val="550"/>
              </a:spcBef>
            </a:pPr>
            <a:r>
              <a:rPr lang="tr-TR" sz="800" spc="-15" dirty="0" smtClean="0">
                <a:solidFill>
                  <a:srgbClr val="EF4E40"/>
                </a:solidFill>
                <a:latin typeface="Microsoft Sans Serif"/>
                <a:cs typeface="Microsoft Sans Serif"/>
              </a:rPr>
              <a:t>10.2015 – 05.2019</a:t>
            </a:r>
            <a:endParaRPr sz="800" dirty="0">
              <a:latin typeface="Microsoft Sans Serif"/>
              <a:cs typeface="Microsoft Sans Serif"/>
            </a:endParaRPr>
          </a:p>
          <a:p>
            <a:pPr marL="31750" marR="86360">
              <a:lnSpc>
                <a:spcPts val="1190"/>
              </a:lnSpc>
              <a:spcBef>
                <a:spcPts val="434"/>
              </a:spcBef>
            </a:pPr>
            <a:r>
              <a:rPr lang="tr-TR" sz="1000" b="1" spc="5" dirty="0" smtClean="0">
                <a:latin typeface="Arial"/>
                <a:cs typeface="Arial"/>
              </a:rPr>
              <a:t>Sağlık Yönetimi Bölümü</a:t>
            </a:r>
            <a:endParaRPr sz="1000" dirty="0">
              <a:latin typeface="Arial"/>
              <a:cs typeface="Arial"/>
            </a:endParaRPr>
          </a:p>
          <a:p>
            <a:pPr marL="31750">
              <a:lnSpc>
                <a:spcPts val="1185"/>
              </a:lnSpc>
            </a:pPr>
            <a:r>
              <a:rPr sz="1000" spc="-10" dirty="0">
                <a:latin typeface="Microsoft Sans Serif"/>
                <a:cs typeface="Microsoft Sans Serif"/>
              </a:rPr>
              <a:t>Sakarya</a:t>
            </a:r>
            <a:r>
              <a:rPr sz="1000" spc="-20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Üniversitesi</a:t>
            </a:r>
            <a:r>
              <a:rPr sz="1000" spc="-25" dirty="0">
                <a:latin typeface="Microsoft Sans Serif"/>
                <a:cs typeface="Microsoft Sans Serif"/>
              </a:rPr>
              <a:t> </a:t>
            </a:r>
            <a:r>
              <a:rPr sz="1000" spc="265" dirty="0">
                <a:latin typeface="Microsoft Sans Serif"/>
                <a:cs typeface="Microsoft Sans Serif"/>
              </a:rPr>
              <a:t>–</a:t>
            </a:r>
            <a:r>
              <a:rPr sz="1000" spc="-50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Sakarya</a:t>
            </a:r>
            <a:endParaRPr sz="1000" dirty="0">
              <a:latin typeface="Microsoft Sans Serif"/>
              <a:cs typeface="Microsoft Sans Serif"/>
            </a:endParaRPr>
          </a:p>
          <a:p>
            <a:pPr marL="36195">
              <a:lnSpc>
                <a:spcPct val="100000"/>
              </a:lnSpc>
              <a:spcBef>
                <a:spcPts val="459"/>
              </a:spcBef>
            </a:pPr>
            <a:endParaRPr lang="tr-TR" sz="800" spc="-15" dirty="0" smtClean="0">
              <a:solidFill>
                <a:srgbClr val="EF4E40"/>
              </a:solidFill>
              <a:latin typeface="Microsoft Sans Serif"/>
              <a:cs typeface="Microsoft Sans Serif"/>
            </a:endParaRPr>
          </a:p>
          <a:p>
            <a:pPr marL="36195">
              <a:lnSpc>
                <a:spcPct val="100000"/>
              </a:lnSpc>
              <a:spcBef>
                <a:spcPts val="459"/>
              </a:spcBef>
            </a:pPr>
            <a:r>
              <a:rPr lang="tr-TR" sz="800" spc="-15" dirty="0" smtClean="0">
                <a:solidFill>
                  <a:srgbClr val="EF4E40"/>
                </a:solidFill>
                <a:latin typeface="Microsoft Sans Serif"/>
                <a:cs typeface="Microsoft Sans Serif"/>
              </a:rPr>
              <a:t>09.2011 – 06.2015</a:t>
            </a:r>
            <a:endParaRPr lang="tr-TR" sz="800" spc="-5" dirty="0" smtClean="0">
              <a:solidFill>
                <a:srgbClr val="EF4E40"/>
              </a:solidFill>
              <a:latin typeface="Microsoft Sans Serif"/>
              <a:cs typeface="Microsoft Sans Serif"/>
            </a:endParaRPr>
          </a:p>
          <a:p>
            <a:pPr marL="12700" marR="1171575">
              <a:lnSpc>
                <a:spcPct val="100600"/>
              </a:lnSpc>
              <a:spcBef>
                <a:spcPts val="390"/>
              </a:spcBef>
            </a:pPr>
            <a:r>
              <a:rPr lang="tr-TR" sz="1000" b="1" spc="10" dirty="0" smtClean="0">
                <a:latin typeface="Arial"/>
                <a:cs typeface="Arial"/>
              </a:rPr>
              <a:t>Eşit Ağırlık Bölümü</a:t>
            </a:r>
          </a:p>
          <a:p>
            <a:pPr marL="12700" marR="1171575">
              <a:lnSpc>
                <a:spcPct val="100600"/>
              </a:lnSpc>
              <a:spcBef>
                <a:spcPts val="390"/>
              </a:spcBef>
            </a:pPr>
            <a:r>
              <a:rPr sz="1000" spc="15" dirty="0" err="1" smtClean="0">
                <a:latin typeface="Microsoft Sans Serif"/>
                <a:cs typeface="Microsoft Sans Serif"/>
              </a:rPr>
              <a:t>A</a:t>
            </a:r>
            <a:r>
              <a:rPr sz="1000" dirty="0" err="1" smtClean="0">
                <a:latin typeface="Microsoft Sans Serif"/>
                <a:cs typeface="Microsoft Sans Serif"/>
              </a:rPr>
              <a:t>kç</a:t>
            </a:r>
            <a:r>
              <a:rPr sz="1000" spc="-25" dirty="0" err="1" smtClean="0">
                <a:latin typeface="Microsoft Sans Serif"/>
                <a:cs typeface="Microsoft Sans Serif"/>
              </a:rPr>
              <a:t>a</a:t>
            </a:r>
            <a:r>
              <a:rPr sz="1000" dirty="0" err="1" smtClean="0">
                <a:latin typeface="Microsoft Sans Serif"/>
                <a:cs typeface="Microsoft Sans Serif"/>
              </a:rPr>
              <a:t>k</a:t>
            </a:r>
            <a:r>
              <a:rPr sz="1000" spc="-25" dirty="0" err="1" smtClean="0">
                <a:latin typeface="Microsoft Sans Serif"/>
                <a:cs typeface="Microsoft Sans Serif"/>
              </a:rPr>
              <a:t>o</a:t>
            </a:r>
            <a:r>
              <a:rPr sz="1000" dirty="0" err="1" smtClean="0">
                <a:latin typeface="Microsoft Sans Serif"/>
                <a:cs typeface="Microsoft Sans Serif"/>
              </a:rPr>
              <a:t>ca</a:t>
            </a:r>
            <a:r>
              <a:rPr sz="1000" spc="-75" dirty="0" smtClean="0">
                <a:latin typeface="Microsoft Sans Serif"/>
                <a:cs typeface="Microsoft Sans Serif"/>
              </a:rPr>
              <a:t> </a:t>
            </a:r>
            <a:r>
              <a:rPr sz="1000" spc="15" dirty="0">
                <a:latin typeface="Microsoft Sans Serif"/>
                <a:cs typeface="Microsoft Sans Serif"/>
              </a:rPr>
              <a:t>A</a:t>
            </a:r>
            <a:r>
              <a:rPr sz="1000" spc="10" dirty="0">
                <a:latin typeface="Microsoft Sans Serif"/>
                <a:cs typeface="Microsoft Sans Serif"/>
              </a:rPr>
              <a:t>n</a:t>
            </a:r>
            <a:r>
              <a:rPr sz="1000" spc="-25" dirty="0">
                <a:latin typeface="Microsoft Sans Serif"/>
                <a:cs typeface="Microsoft Sans Serif"/>
              </a:rPr>
              <a:t>a</a:t>
            </a:r>
            <a:r>
              <a:rPr sz="1000" spc="10" dirty="0">
                <a:latin typeface="Microsoft Sans Serif"/>
                <a:cs typeface="Microsoft Sans Serif"/>
              </a:rPr>
              <a:t>d</a:t>
            </a:r>
            <a:r>
              <a:rPr sz="1000" spc="-25" dirty="0">
                <a:latin typeface="Microsoft Sans Serif"/>
                <a:cs typeface="Microsoft Sans Serif"/>
              </a:rPr>
              <a:t>o</a:t>
            </a:r>
            <a:r>
              <a:rPr sz="1000" spc="-15" dirty="0">
                <a:latin typeface="Microsoft Sans Serif"/>
                <a:cs typeface="Microsoft Sans Serif"/>
              </a:rPr>
              <a:t>l</a:t>
            </a:r>
            <a:r>
              <a:rPr sz="1000" dirty="0">
                <a:latin typeface="Microsoft Sans Serif"/>
                <a:cs typeface="Microsoft Sans Serif"/>
              </a:rPr>
              <a:t>u</a:t>
            </a:r>
            <a:r>
              <a:rPr sz="1000" spc="-75" dirty="0">
                <a:latin typeface="Microsoft Sans Serif"/>
                <a:cs typeface="Microsoft Sans Serif"/>
              </a:rPr>
              <a:t> </a:t>
            </a:r>
            <a:r>
              <a:rPr sz="1000" spc="10" dirty="0">
                <a:latin typeface="Microsoft Sans Serif"/>
                <a:cs typeface="Microsoft Sans Serif"/>
              </a:rPr>
              <a:t>L</a:t>
            </a:r>
            <a:r>
              <a:rPr sz="1000" spc="-15" dirty="0">
                <a:latin typeface="Microsoft Sans Serif"/>
                <a:cs typeface="Microsoft Sans Serif"/>
              </a:rPr>
              <a:t>i</a:t>
            </a:r>
            <a:r>
              <a:rPr sz="1000" dirty="0">
                <a:latin typeface="Microsoft Sans Serif"/>
                <a:cs typeface="Microsoft Sans Serif"/>
              </a:rPr>
              <a:t>s</a:t>
            </a:r>
            <a:r>
              <a:rPr sz="1000" spc="-25" dirty="0">
                <a:latin typeface="Microsoft Sans Serif"/>
                <a:cs typeface="Microsoft Sans Serif"/>
              </a:rPr>
              <a:t>e</a:t>
            </a:r>
            <a:r>
              <a:rPr sz="1000" spc="-5" dirty="0">
                <a:latin typeface="Microsoft Sans Serif"/>
                <a:cs typeface="Microsoft Sans Serif"/>
              </a:rPr>
              <a:t>si</a:t>
            </a:r>
            <a:r>
              <a:rPr sz="1000" spc="-45" dirty="0">
                <a:latin typeface="Microsoft Sans Serif"/>
                <a:cs typeface="Microsoft Sans Serif"/>
              </a:rPr>
              <a:t> </a:t>
            </a:r>
            <a:r>
              <a:rPr sz="1000" spc="250" dirty="0">
                <a:latin typeface="Microsoft Sans Serif"/>
                <a:cs typeface="Microsoft Sans Serif"/>
              </a:rPr>
              <a:t>–  </a:t>
            </a:r>
            <a:r>
              <a:rPr sz="1000" spc="-5" dirty="0">
                <a:latin typeface="Microsoft Sans Serif"/>
                <a:cs typeface="Microsoft Sans Serif"/>
              </a:rPr>
              <a:t>Düzce/Akçakoca</a:t>
            </a:r>
            <a:endParaRPr sz="1000" dirty="0">
              <a:latin typeface="Microsoft Sans Serif"/>
              <a:cs typeface="Microsoft Sans Serif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822038" y="1123949"/>
            <a:ext cx="1372870" cy="201978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200" b="1" u="sng" spc="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YE</a:t>
            </a:r>
            <a:r>
              <a:rPr sz="1200" b="1" u="sng" spc="2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T</a:t>
            </a:r>
            <a:r>
              <a:rPr sz="1200" b="1" u="sng" spc="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E</a:t>
            </a:r>
            <a:r>
              <a:rPr sz="1200" b="1" u="sng" spc="2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N</a:t>
            </a:r>
            <a:r>
              <a:rPr sz="1200" b="1" u="sng" spc="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E</a:t>
            </a:r>
            <a:r>
              <a:rPr sz="1200" b="1" u="sng" spc="3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K</a:t>
            </a:r>
            <a:r>
              <a:rPr sz="1200" b="1" u="sng" spc="2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L</a:t>
            </a:r>
            <a:r>
              <a:rPr sz="1200" b="1" u="sng" spc="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ER</a:t>
            </a:r>
            <a:endParaRPr sz="1200" u="sng" dirty="0">
              <a:latin typeface="Arial"/>
              <a:cs typeface="Arial"/>
            </a:endParaRPr>
          </a:p>
        </p:txBody>
      </p:sp>
      <p:pic>
        <p:nvPicPr>
          <p:cNvPr id="15" name="object 1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136235" y="8588190"/>
            <a:ext cx="214884" cy="219456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442254" y="8215404"/>
            <a:ext cx="1081746" cy="42062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u="sng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D</a:t>
            </a:r>
            <a:r>
              <a:rPr sz="1100" b="1" u="sng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İL</a:t>
            </a:r>
            <a:r>
              <a:rPr sz="1100" b="1" u="sng" spc="-9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1100" b="1" u="sng" spc="-10" dirty="0" smtClean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B</a:t>
            </a:r>
            <a:r>
              <a:rPr sz="1100" b="1" u="sng" dirty="0" smtClean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İL</a:t>
            </a:r>
            <a:r>
              <a:rPr sz="1100" b="1" u="sng" spc="-15" dirty="0" smtClean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G</a:t>
            </a:r>
            <a:r>
              <a:rPr sz="1100" b="1" u="sng" dirty="0" smtClean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İSİ</a:t>
            </a:r>
            <a:endParaRPr sz="1100" u="sng" dirty="0">
              <a:latin typeface="Arial"/>
              <a:cs typeface="Arial"/>
            </a:endParaRPr>
          </a:p>
          <a:p>
            <a:pPr marL="67310">
              <a:lnSpc>
                <a:spcPct val="100000"/>
              </a:lnSpc>
              <a:spcBef>
                <a:spcPts val="900"/>
              </a:spcBef>
            </a:pPr>
            <a:r>
              <a:rPr sz="800" spc="-15" dirty="0" err="1" smtClean="0">
                <a:latin typeface="Microsoft Sans Serif"/>
                <a:cs typeface="Microsoft Sans Serif"/>
              </a:rPr>
              <a:t>Türkçe</a:t>
            </a:r>
            <a:endParaRPr sz="800" dirty="0">
              <a:latin typeface="Microsoft Sans Serif"/>
              <a:cs typeface="Microsoft Sans Serif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807078" y="1445322"/>
            <a:ext cx="910590" cy="451484"/>
          </a:xfrm>
          <a:prstGeom prst="rect">
            <a:avLst/>
          </a:prstGeom>
        </p:spPr>
        <p:txBody>
          <a:bodyPr vert="horz" wrap="square" lIns="0" tIns="88265" rIns="0" bIns="0" rtlCol="0">
            <a:spAutoFit/>
          </a:bodyPr>
          <a:lstStyle/>
          <a:p>
            <a:pPr marL="15240">
              <a:lnSpc>
                <a:spcPct val="100000"/>
              </a:lnSpc>
              <a:spcBef>
                <a:spcPts val="695"/>
              </a:spcBef>
            </a:pPr>
            <a:r>
              <a:rPr sz="900" spc="-5" dirty="0">
                <a:latin typeface="Microsoft Sans Serif"/>
                <a:cs typeface="Microsoft Sans Serif"/>
              </a:rPr>
              <a:t>D</a:t>
            </a:r>
            <a:r>
              <a:rPr sz="900" dirty="0">
                <a:latin typeface="Microsoft Sans Serif"/>
                <a:cs typeface="Microsoft Sans Serif"/>
              </a:rPr>
              <a:t>ü</a:t>
            </a:r>
            <a:r>
              <a:rPr sz="900" spc="-20" dirty="0">
                <a:latin typeface="Microsoft Sans Serif"/>
                <a:cs typeface="Microsoft Sans Serif"/>
              </a:rPr>
              <a:t>z</a:t>
            </a:r>
            <a:r>
              <a:rPr sz="900" dirty="0">
                <a:latin typeface="Microsoft Sans Serif"/>
                <a:cs typeface="Microsoft Sans Serif"/>
              </a:rPr>
              <a:t>en</a:t>
            </a:r>
            <a:r>
              <a:rPr sz="900" spc="15" dirty="0">
                <a:latin typeface="Microsoft Sans Serif"/>
                <a:cs typeface="Microsoft Sans Serif"/>
              </a:rPr>
              <a:t> </a:t>
            </a:r>
            <a:r>
              <a:rPr sz="900" spc="-60" dirty="0">
                <a:latin typeface="Microsoft Sans Serif"/>
                <a:cs typeface="Microsoft Sans Serif"/>
              </a:rPr>
              <a:t>v</a:t>
            </a:r>
            <a:r>
              <a:rPr sz="900" dirty="0">
                <a:latin typeface="Microsoft Sans Serif"/>
                <a:cs typeface="Microsoft Sans Serif"/>
              </a:rPr>
              <a:t>e</a:t>
            </a:r>
            <a:r>
              <a:rPr sz="900" spc="-25" dirty="0">
                <a:latin typeface="Microsoft Sans Serif"/>
                <a:cs typeface="Microsoft Sans Serif"/>
              </a:rPr>
              <a:t> </a:t>
            </a:r>
            <a:r>
              <a:rPr sz="900" spc="-5" dirty="0">
                <a:latin typeface="Microsoft Sans Serif"/>
                <a:cs typeface="Microsoft Sans Serif"/>
              </a:rPr>
              <a:t>D</a:t>
            </a:r>
            <a:r>
              <a:rPr sz="900" spc="5" dirty="0">
                <a:latin typeface="Microsoft Sans Serif"/>
                <a:cs typeface="Microsoft Sans Serif"/>
              </a:rPr>
              <a:t>i</a:t>
            </a:r>
            <a:r>
              <a:rPr sz="900" spc="15" dirty="0">
                <a:latin typeface="Microsoft Sans Serif"/>
                <a:cs typeface="Microsoft Sans Serif"/>
              </a:rPr>
              <a:t>s</a:t>
            </a:r>
            <a:r>
              <a:rPr sz="900" spc="5" dirty="0">
                <a:latin typeface="Microsoft Sans Serif"/>
                <a:cs typeface="Microsoft Sans Serif"/>
              </a:rPr>
              <a:t>i</a:t>
            </a:r>
            <a:r>
              <a:rPr sz="900" spc="-5" dirty="0">
                <a:latin typeface="Microsoft Sans Serif"/>
                <a:cs typeface="Microsoft Sans Serif"/>
              </a:rPr>
              <a:t>p</a:t>
            </a:r>
            <a:r>
              <a:rPr sz="900" spc="10" dirty="0">
                <a:latin typeface="Microsoft Sans Serif"/>
                <a:cs typeface="Microsoft Sans Serif"/>
              </a:rPr>
              <a:t>l</a:t>
            </a:r>
            <a:r>
              <a:rPr sz="900" spc="5" dirty="0">
                <a:latin typeface="Microsoft Sans Serif"/>
                <a:cs typeface="Microsoft Sans Serif"/>
              </a:rPr>
              <a:t>i</a:t>
            </a:r>
            <a:r>
              <a:rPr sz="900" dirty="0">
                <a:latin typeface="Microsoft Sans Serif"/>
                <a:cs typeface="Microsoft Sans Serif"/>
              </a:rPr>
              <a:t>n</a:t>
            </a:r>
          </a:p>
          <a:p>
            <a:pPr marL="12700">
              <a:lnSpc>
                <a:spcPct val="100000"/>
              </a:lnSpc>
              <a:spcBef>
                <a:spcPts val="595"/>
              </a:spcBef>
            </a:pPr>
            <a:r>
              <a:rPr sz="900" spc="-20" dirty="0">
                <a:latin typeface="Microsoft Sans Serif"/>
                <a:cs typeface="Microsoft Sans Serif"/>
              </a:rPr>
              <a:t>Ö</a:t>
            </a:r>
            <a:r>
              <a:rPr sz="900" dirty="0">
                <a:latin typeface="Microsoft Sans Serif"/>
                <a:cs typeface="Microsoft Sans Serif"/>
              </a:rPr>
              <a:t>ğ</a:t>
            </a:r>
            <a:r>
              <a:rPr sz="900" spc="-15" dirty="0">
                <a:latin typeface="Microsoft Sans Serif"/>
                <a:cs typeface="Microsoft Sans Serif"/>
              </a:rPr>
              <a:t>r</a:t>
            </a:r>
            <a:r>
              <a:rPr sz="900" dirty="0">
                <a:latin typeface="Microsoft Sans Serif"/>
                <a:cs typeface="Microsoft Sans Serif"/>
              </a:rPr>
              <a:t>en</a:t>
            </a:r>
            <a:r>
              <a:rPr sz="900" spc="40" dirty="0">
                <a:latin typeface="Microsoft Sans Serif"/>
                <a:cs typeface="Microsoft Sans Serif"/>
              </a:rPr>
              <a:t>m</a:t>
            </a:r>
            <a:r>
              <a:rPr sz="900" dirty="0">
                <a:latin typeface="Microsoft Sans Serif"/>
                <a:cs typeface="Microsoft Sans Serif"/>
              </a:rPr>
              <a:t>e</a:t>
            </a:r>
            <a:r>
              <a:rPr sz="900" spc="-20" dirty="0">
                <a:latin typeface="Microsoft Sans Serif"/>
                <a:cs typeface="Microsoft Sans Serif"/>
              </a:rPr>
              <a:t>y</a:t>
            </a:r>
            <a:r>
              <a:rPr sz="900" dirty="0">
                <a:latin typeface="Microsoft Sans Serif"/>
                <a:cs typeface="Microsoft Sans Serif"/>
              </a:rPr>
              <a:t>e</a:t>
            </a:r>
            <a:r>
              <a:rPr sz="900" spc="-50" dirty="0">
                <a:latin typeface="Microsoft Sans Serif"/>
                <a:cs typeface="Microsoft Sans Serif"/>
              </a:rPr>
              <a:t> </a:t>
            </a:r>
            <a:r>
              <a:rPr sz="900" spc="10" dirty="0">
                <a:latin typeface="Microsoft Sans Serif"/>
                <a:cs typeface="Microsoft Sans Serif"/>
              </a:rPr>
              <a:t>A</a:t>
            </a:r>
            <a:r>
              <a:rPr sz="900" spc="15" dirty="0">
                <a:latin typeface="Microsoft Sans Serif"/>
                <a:cs typeface="Microsoft Sans Serif"/>
              </a:rPr>
              <a:t>ç</a:t>
            </a:r>
            <a:r>
              <a:rPr sz="900" spc="5" dirty="0">
                <a:latin typeface="Microsoft Sans Serif"/>
                <a:cs typeface="Microsoft Sans Serif"/>
              </a:rPr>
              <a:t>ı</a:t>
            </a:r>
            <a:r>
              <a:rPr sz="900" dirty="0">
                <a:latin typeface="Microsoft Sans Serif"/>
                <a:cs typeface="Microsoft Sans Serif"/>
              </a:rPr>
              <a:t>k</a:t>
            </a:r>
          </a:p>
        </p:txBody>
      </p:sp>
      <p:sp>
        <p:nvSpPr>
          <p:cNvPr id="19" name="object 19"/>
          <p:cNvSpPr/>
          <p:nvPr/>
        </p:nvSpPr>
        <p:spPr>
          <a:xfrm>
            <a:off x="5093208" y="1554478"/>
            <a:ext cx="1248410" cy="91440"/>
          </a:xfrm>
          <a:custGeom>
            <a:avLst/>
            <a:gdLst/>
            <a:ahLst/>
            <a:cxnLst/>
            <a:rect l="l" t="t" r="r" b="b"/>
            <a:pathLst>
              <a:path w="1248410" h="91439">
                <a:moveTo>
                  <a:pt x="1248156" y="0"/>
                </a:moveTo>
                <a:lnTo>
                  <a:pt x="0" y="0"/>
                </a:lnTo>
                <a:lnTo>
                  <a:pt x="0" y="91441"/>
                </a:lnTo>
                <a:lnTo>
                  <a:pt x="1248156" y="91441"/>
                </a:lnTo>
                <a:lnTo>
                  <a:pt x="1248156" y="0"/>
                </a:lnTo>
                <a:close/>
              </a:path>
            </a:pathLst>
          </a:custGeom>
          <a:solidFill>
            <a:srgbClr val="EB7B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084064" y="1769365"/>
            <a:ext cx="1243965" cy="86995"/>
          </a:xfrm>
          <a:custGeom>
            <a:avLst/>
            <a:gdLst/>
            <a:ahLst/>
            <a:cxnLst/>
            <a:rect l="l" t="t" r="r" b="b"/>
            <a:pathLst>
              <a:path w="1243964" h="86994">
                <a:moveTo>
                  <a:pt x="1243584" y="0"/>
                </a:moveTo>
                <a:lnTo>
                  <a:pt x="0" y="0"/>
                </a:lnTo>
                <a:lnTo>
                  <a:pt x="0" y="86866"/>
                </a:lnTo>
                <a:lnTo>
                  <a:pt x="1243584" y="86866"/>
                </a:lnTo>
                <a:lnTo>
                  <a:pt x="1243584" y="0"/>
                </a:lnTo>
                <a:close/>
              </a:path>
            </a:pathLst>
          </a:custGeom>
          <a:solidFill>
            <a:srgbClr val="EB7B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3797300" y="1988946"/>
            <a:ext cx="1106805" cy="4038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10" dirty="0">
                <a:latin typeface="Microsoft Sans Serif"/>
                <a:cs typeface="Microsoft Sans Serif"/>
              </a:rPr>
              <a:t>S</a:t>
            </a:r>
            <a:r>
              <a:rPr sz="900" spc="-5" dirty="0">
                <a:latin typeface="Microsoft Sans Serif"/>
                <a:cs typeface="Microsoft Sans Serif"/>
              </a:rPr>
              <a:t>o</a:t>
            </a:r>
            <a:r>
              <a:rPr sz="900" spc="-15" dirty="0">
                <a:latin typeface="Microsoft Sans Serif"/>
                <a:cs typeface="Microsoft Sans Serif"/>
              </a:rPr>
              <a:t>r</a:t>
            </a:r>
            <a:r>
              <a:rPr sz="900" spc="-5" dirty="0">
                <a:latin typeface="Microsoft Sans Serif"/>
                <a:cs typeface="Microsoft Sans Serif"/>
              </a:rPr>
              <a:t>u</a:t>
            </a:r>
            <a:r>
              <a:rPr sz="900" spc="40" dirty="0">
                <a:latin typeface="Microsoft Sans Serif"/>
                <a:cs typeface="Microsoft Sans Serif"/>
              </a:rPr>
              <a:t>m</a:t>
            </a:r>
            <a:r>
              <a:rPr sz="900" spc="5" dirty="0">
                <a:latin typeface="Microsoft Sans Serif"/>
                <a:cs typeface="Microsoft Sans Serif"/>
              </a:rPr>
              <a:t>l</a:t>
            </a:r>
            <a:r>
              <a:rPr sz="900" spc="-5" dirty="0">
                <a:latin typeface="Microsoft Sans Serif"/>
                <a:cs typeface="Microsoft Sans Serif"/>
              </a:rPr>
              <a:t>u</a:t>
            </a:r>
            <a:r>
              <a:rPr sz="900" spc="5" dirty="0">
                <a:latin typeface="Microsoft Sans Serif"/>
                <a:cs typeface="Microsoft Sans Serif"/>
              </a:rPr>
              <a:t>l</a:t>
            </a:r>
            <a:r>
              <a:rPr sz="900" spc="-5" dirty="0">
                <a:latin typeface="Microsoft Sans Serif"/>
                <a:cs typeface="Microsoft Sans Serif"/>
              </a:rPr>
              <a:t>u</a:t>
            </a:r>
            <a:r>
              <a:rPr sz="900" dirty="0">
                <a:latin typeface="Microsoft Sans Serif"/>
                <a:cs typeface="Microsoft Sans Serif"/>
              </a:rPr>
              <a:t>k</a:t>
            </a:r>
            <a:r>
              <a:rPr sz="900" spc="-105" dirty="0">
                <a:latin typeface="Microsoft Sans Serif"/>
                <a:cs typeface="Microsoft Sans Serif"/>
              </a:rPr>
              <a:t> </a:t>
            </a:r>
            <a:r>
              <a:rPr sz="900" spc="10" dirty="0">
                <a:latin typeface="Microsoft Sans Serif"/>
                <a:cs typeface="Microsoft Sans Serif"/>
              </a:rPr>
              <a:t>S</a:t>
            </a:r>
            <a:r>
              <a:rPr sz="900" spc="-5" dirty="0">
                <a:latin typeface="Microsoft Sans Serif"/>
                <a:cs typeface="Microsoft Sans Serif"/>
              </a:rPr>
              <a:t>ah</a:t>
            </a:r>
            <a:r>
              <a:rPr sz="900" spc="5" dirty="0">
                <a:latin typeface="Microsoft Sans Serif"/>
                <a:cs typeface="Microsoft Sans Serif"/>
              </a:rPr>
              <a:t>i</a:t>
            </a:r>
            <a:r>
              <a:rPr sz="900" spc="-5" dirty="0">
                <a:latin typeface="Microsoft Sans Serif"/>
                <a:cs typeface="Microsoft Sans Serif"/>
              </a:rPr>
              <a:t>b</a:t>
            </a:r>
            <a:r>
              <a:rPr sz="900" spc="-10" dirty="0">
                <a:latin typeface="Microsoft Sans Serif"/>
                <a:cs typeface="Microsoft Sans Serif"/>
              </a:rPr>
              <a:t>i</a:t>
            </a:r>
            <a:endParaRPr sz="900" dirty="0">
              <a:latin typeface="Microsoft Sans Serif"/>
              <a:cs typeface="Microsoft Sans Serif"/>
            </a:endParaRPr>
          </a:p>
          <a:p>
            <a:pPr marL="24130">
              <a:lnSpc>
                <a:spcPct val="100000"/>
              </a:lnSpc>
              <a:spcBef>
                <a:spcPts val="815"/>
              </a:spcBef>
            </a:pPr>
            <a:r>
              <a:rPr sz="900" spc="10" dirty="0">
                <a:latin typeface="Microsoft Sans Serif"/>
                <a:cs typeface="Microsoft Sans Serif"/>
              </a:rPr>
              <a:t>A</a:t>
            </a:r>
            <a:r>
              <a:rPr sz="900" spc="-5" dirty="0">
                <a:latin typeface="Microsoft Sans Serif"/>
                <a:cs typeface="Microsoft Sans Serif"/>
              </a:rPr>
              <a:t>na</a:t>
            </a:r>
            <a:r>
              <a:rPr sz="900" spc="5" dirty="0">
                <a:latin typeface="Microsoft Sans Serif"/>
                <a:cs typeface="Microsoft Sans Serif"/>
              </a:rPr>
              <a:t>li</a:t>
            </a:r>
            <a:r>
              <a:rPr sz="900" spc="-5" dirty="0">
                <a:latin typeface="Microsoft Sans Serif"/>
                <a:cs typeface="Microsoft Sans Serif"/>
              </a:rPr>
              <a:t>t</a:t>
            </a:r>
            <a:r>
              <a:rPr sz="900" spc="10" dirty="0">
                <a:latin typeface="Microsoft Sans Serif"/>
                <a:cs typeface="Microsoft Sans Serif"/>
              </a:rPr>
              <a:t>i</a:t>
            </a:r>
            <a:r>
              <a:rPr sz="900" dirty="0">
                <a:latin typeface="Microsoft Sans Serif"/>
                <a:cs typeface="Microsoft Sans Serif"/>
              </a:rPr>
              <a:t>k</a:t>
            </a:r>
            <a:r>
              <a:rPr sz="900" spc="-35" dirty="0">
                <a:latin typeface="Microsoft Sans Serif"/>
                <a:cs typeface="Microsoft Sans Serif"/>
              </a:rPr>
              <a:t> </a:t>
            </a:r>
            <a:r>
              <a:rPr sz="900" spc="-5" dirty="0">
                <a:latin typeface="Microsoft Sans Serif"/>
                <a:cs typeface="Microsoft Sans Serif"/>
              </a:rPr>
              <a:t>Dü</a:t>
            </a:r>
            <a:r>
              <a:rPr sz="900" spc="15" dirty="0">
                <a:latin typeface="Microsoft Sans Serif"/>
                <a:cs typeface="Microsoft Sans Serif"/>
              </a:rPr>
              <a:t>ş</a:t>
            </a:r>
            <a:r>
              <a:rPr sz="900" dirty="0">
                <a:latin typeface="Microsoft Sans Serif"/>
                <a:cs typeface="Microsoft Sans Serif"/>
              </a:rPr>
              <a:t>üneb</a:t>
            </a:r>
            <a:r>
              <a:rPr sz="900" spc="-30" dirty="0">
                <a:latin typeface="Microsoft Sans Serif"/>
                <a:cs typeface="Microsoft Sans Serif"/>
              </a:rPr>
              <a:t>il</a:t>
            </a:r>
            <a:r>
              <a:rPr sz="900" spc="5" dirty="0">
                <a:latin typeface="Microsoft Sans Serif"/>
                <a:cs typeface="Microsoft Sans Serif"/>
              </a:rPr>
              <a:t>m</a:t>
            </a:r>
            <a:r>
              <a:rPr sz="900" dirty="0">
                <a:latin typeface="Microsoft Sans Serif"/>
                <a:cs typeface="Microsoft Sans Serif"/>
              </a:rPr>
              <a:t>e</a:t>
            </a:r>
          </a:p>
        </p:txBody>
      </p:sp>
      <p:sp>
        <p:nvSpPr>
          <p:cNvPr id="22" name="object 22"/>
          <p:cNvSpPr/>
          <p:nvPr/>
        </p:nvSpPr>
        <p:spPr>
          <a:xfrm>
            <a:off x="5102352" y="2020822"/>
            <a:ext cx="1243965" cy="82550"/>
          </a:xfrm>
          <a:custGeom>
            <a:avLst/>
            <a:gdLst/>
            <a:ahLst/>
            <a:cxnLst/>
            <a:rect l="l" t="t" r="r" b="b"/>
            <a:pathLst>
              <a:path w="1243964" h="82550">
                <a:moveTo>
                  <a:pt x="1243584" y="0"/>
                </a:moveTo>
                <a:lnTo>
                  <a:pt x="0" y="0"/>
                </a:lnTo>
                <a:lnTo>
                  <a:pt x="0" y="82297"/>
                </a:lnTo>
                <a:lnTo>
                  <a:pt x="1243584" y="82297"/>
                </a:lnTo>
                <a:lnTo>
                  <a:pt x="1243584" y="0"/>
                </a:lnTo>
                <a:close/>
              </a:path>
            </a:pathLst>
          </a:custGeom>
          <a:solidFill>
            <a:srgbClr val="EB7B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093208" y="2276857"/>
            <a:ext cx="1146175" cy="86995"/>
          </a:xfrm>
          <a:custGeom>
            <a:avLst/>
            <a:gdLst/>
            <a:ahLst/>
            <a:cxnLst/>
            <a:rect l="l" t="t" r="r" b="b"/>
            <a:pathLst>
              <a:path w="1092835" h="86994">
                <a:moveTo>
                  <a:pt x="1092708" y="0"/>
                </a:moveTo>
                <a:lnTo>
                  <a:pt x="0" y="0"/>
                </a:lnTo>
                <a:lnTo>
                  <a:pt x="0" y="86866"/>
                </a:lnTo>
                <a:lnTo>
                  <a:pt x="1092708" y="86866"/>
                </a:lnTo>
                <a:lnTo>
                  <a:pt x="1092708" y="0"/>
                </a:lnTo>
                <a:close/>
              </a:path>
            </a:pathLst>
          </a:custGeom>
          <a:solidFill>
            <a:srgbClr val="EB7B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3839437" y="2800604"/>
            <a:ext cx="85598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5" dirty="0">
                <a:latin typeface="Microsoft Sans Serif"/>
                <a:cs typeface="Microsoft Sans Serif"/>
              </a:rPr>
              <a:t>M</a:t>
            </a:r>
            <a:r>
              <a:rPr sz="900" dirty="0">
                <a:latin typeface="Microsoft Sans Serif"/>
                <a:cs typeface="Microsoft Sans Serif"/>
              </a:rPr>
              <a:t>S</a:t>
            </a:r>
            <a:r>
              <a:rPr sz="900" spc="-15" dirty="0">
                <a:latin typeface="Microsoft Sans Serif"/>
                <a:cs typeface="Microsoft Sans Serif"/>
              </a:rPr>
              <a:t> </a:t>
            </a:r>
            <a:r>
              <a:rPr sz="900" spc="-20" dirty="0">
                <a:latin typeface="Microsoft Sans Serif"/>
                <a:cs typeface="Microsoft Sans Serif"/>
              </a:rPr>
              <a:t>O</a:t>
            </a:r>
            <a:r>
              <a:rPr sz="900" dirty="0">
                <a:latin typeface="Microsoft Sans Serif"/>
                <a:cs typeface="Microsoft Sans Serif"/>
              </a:rPr>
              <a:t>ff</a:t>
            </a:r>
            <a:r>
              <a:rPr sz="900" spc="5" dirty="0">
                <a:latin typeface="Microsoft Sans Serif"/>
                <a:cs typeface="Microsoft Sans Serif"/>
              </a:rPr>
              <a:t>i</a:t>
            </a:r>
            <a:r>
              <a:rPr sz="900" spc="15" dirty="0">
                <a:latin typeface="Microsoft Sans Serif"/>
                <a:cs typeface="Microsoft Sans Serif"/>
              </a:rPr>
              <a:t>c</a:t>
            </a:r>
            <a:r>
              <a:rPr sz="900" spc="-5" dirty="0">
                <a:latin typeface="Microsoft Sans Serif"/>
                <a:cs typeface="Microsoft Sans Serif"/>
              </a:rPr>
              <a:t>e</a:t>
            </a:r>
            <a:r>
              <a:rPr sz="900" spc="-50" dirty="0">
                <a:latin typeface="Microsoft Sans Serif"/>
                <a:cs typeface="Microsoft Sans Serif"/>
              </a:rPr>
              <a:t> </a:t>
            </a:r>
            <a:r>
              <a:rPr sz="900" spc="10" dirty="0">
                <a:latin typeface="Microsoft Sans Serif"/>
                <a:cs typeface="Microsoft Sans Serif"/>
              </a:rPr>
              <a:t>B</a:t>
            </a:r>
            <a:r>
              <a:rPr sz="900" spc="5" dirty="0">
                <a:latin typeface="Microsoft Sans Serif"/>
                <a:cs typeface="Microsoft Sans Serif"/>
              </a:rPr>
              <a:t>il</a:t>
            </a:r>
            <a:r>
              <a:rPr sz="900" spc="-5" dirty="0">
                <a:latin typeface="Microsoft Sans Serif"/>
                <a:cs typeface="Microsoft Sans Serif"/>
              </a:rPr>
              <a:t>g</a:t>
            </a:r>
            <a:r>
              <a:rPr sz="900" spc="-30" dirty="0">
                <a:latin typeface="Microsoft Sans Serif"/>
                <a:cs typeface="Microsoft Sans Serif"/>
              </a:rPr>
              <a:t>i</a:t>
            </a:r>
            <a:r>
              <a:rPr sz="900" spc="15" dirty="0">
                <a:latin typeface="Microsoft Sans Serif"/>
                <a:cs typeface="Microsoft Sans Serif"/>
              </a:rPr>
              <a:t>s</a:t>
            </a:r>
            <a:r>
              <a:rPr sz="900" spc="-10" dirty="0">
                <a:latin typeface="Microsoft Sans Serif"/>
                <a:cs typeface="Microsoft Sans Serif"/>
              </a:rPr>
              <a:t>i</a:t>
            </a:r>
            <a:endParaRPr sz="900" dirty="0">
              <a:latin typeface="Microsoft Sans Serif"/>
              <a:cs typeface="Microsoft Sans Serif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5106923" y="2825498"/>
            <a:ext cx="982726" cy="112772"/>
          </a:xfrm>
          <a:custGeom>
            <a:avLst/>
            <a:gdLst/>
            <a:ahLst/>
            <a:cxnLst/>
            <a:rect l="l" t="t" r="r" b="b"/>
            <a:pathLst>
              <a:path w="809625" h="86994">
                <a:moveTo>
                  <a:pt x="809244" y="0"/>
                </a:moveTo>
                <a:lnTo>
                  <a:pt x="0" y="0"/>
                </a:lnTo>
                <a:lnTo>
                  <a:pt x="0" y="86866"/>
                </a:lnTo>
                <a:lnTo>
                  <a:pt x="809244" y="86866"/>
                </a:lnTo>
                <a:lnTo>
                  <a:pt x="809244" y="0"/>
                </a:lnTo>
                <a:close/>
              </a:path>
            </a:pathLst>
          </a:custGeom>
          <a:solidFill>
            <a:srgbClr val="EB7B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3805554" y="2515804"/>
            <a:ext cx="1196340" cy="163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5" dirty="0">
                <a:latin typeface="Microsoft Sans Serif"/>
                <a:cs typeface="Microsoft Sans Serif"/>
              </a:rPr>
              <a:t>Ç</a:t>
            </a:r>
            <a:r>
              <a:rPr sz="900" dirty="0">
                <a:latin typeface="Microsoft Sans Serif"/>
                <a:cs typeface="Microsoft Sans Serif"/>
              </a:rPr>
              <a:t>ö</a:t>
            </a:r>
            <a:r>
              <a:rPr sz="900" spc="-20" dirty="0">
                <a:latin typeface="Microsoft Sans Serif"/>
                <a:cs typeface="Microsoft Sans Serif"/>
              </a:rPr>
              <a:t>z</a:t>
            </a:r>
            <a:r>
              <a:rPr sz="900" dirty="0">
                <a:latin typeface="Microsoft Sans Serif"/>
                <a:cs typeface="Microsoft Sans Serif"/>
              </a:rPr>
              <a:t>üm</a:t>
            </a:r>
            <a:r>
              <a:rPr sz="900" spc="20" dirty="0">
                <a:latin typeface="Microsoft Sans Serif"/>
                <a:cs typeface="Microsoft Sans Serif"/>
              </a:rPr>
              <a:t> </a:t>
            </a:r>
            <a:r>
              <a:rPr sz="900" spc="-20" dirty="0">
                <a:latin typeface="Microsoft Sans Serif"/>
                <a:cs typeface="Microsoft Sans Serif"/>
              </a:rPr>
              <a:t>O</a:t>
            </a:r>
            <a:r>
              <a:rPr sz="900" spc="-5" dirty="0">
                <a:latin typeface="Microsoft Sans Serif"/>
                <a:cs typeface="Microsoft Sans Serif"/>
              </a:rPr>
              <a:t>d</a:t>
            </a:r>
            <a:r>
              <a:rPr sz="900" dirty="0">
                <a:latin typeface="Microsoft Sans Serif"/>
                <a:cs typeface="Microsoft Sans Serif"/>
              </a:rPr>
              <a:t>a</a:t>
            </a:r>
            <a:r>
              <a:rPr sz="900" spc="15" dirty="0">
                <a:latin typeface="Microsoft Sans Serif"/>
                <a:cs typeface="Microsoft Sans Serif"/>
              </a:rPr>
              <a:t>k</a:t>
            </a:r>
            <a:r>
              <a:rPr sz="900" spc="5" dirty="0">
                <a:latin typeface="Microsoft Sans Serif"/>
                <a:cs typeface="Microsoft Sans Serif"/>
              </a:rPr>
              <a:t>l</a:t>
            </a:r>
            <a:r>
              <a:rPr sz="900" spc="45" dirty="0">
                <a:latin typeface="Microsoft Sans Serif"/>
                <a:cs typeface="Microsoft Sans Serif"/>
              </a:rPr>
              <a:t>ı</a:t>
            </a:r>
            <a:r>
              <a:rPr sz="900" spc="-90" dirty="0">
                <a:latin typeface="Microsoft Sans Serif"/>
                <a:cs typeface="Microsoft Sans Serif"/>
              </a:rPr>
              <a:t> </a:t>
            </a:r>
            <a:r>
              <a:rPr sz="900" spc="-5" dirty="0">
                <a:latin typeface="Microsoft Sans Serif"/>
                <a:cs typeface="Microsoft Sans Serif"/>
              </a:rPr>
              <a:t>Ç</a:t>
            </a:r>
            <a:r>
              <a:rPr sz="900" spc="-10" dirty="0">
                <a:latin typeface="Microsoft Sans Serif"/>
                <a:cs typeface="Microsoft Sans Serif"/>
              </a:rPr>
              <a:t>a</a:t>
            </a:r>
            <a:r>
              <a:rPr sz="900" spc="10" dirty="0">
                <a:latin typeface="Microsoft Sans Serif"/>
                <a:cs typeface="Microsoft Sans Serif"/>
              </a:rPr>
              <a:t>lı</a:t>
            </a:r>
            <a:r>
              <a:rPr sz="900" spc="15" dirty="0">
                <a:latin typeface="Microsoft Sans Serif"/>
                <a:cs typeface="Microsoft Sans Serif"/>
              </a:rPr>
              <a:t>ş</a:t>
            </a:r>
            <a:r>
              <a:rPr sz="900" spc="35" dirty="0">
                <a:latin typeface="Microsoft Sans Serif"/>
                <a:cs typeface="Microsoft Sans Serif"/>
              </a:rPr>
              <a:t>m</a:t>
            </a:r>
            <a:r>
              <a:rPr sz="900" dirty="0">
                <a:latin typeface="Microsoft Sans Serif"/>
                <a:cs typeface="Microsoft Sans Serif"/>
              </a:rPr>
              <a:t>a</a:t>
            </a:r>
          </a:p>
        </p:txBody>
      </p:sp>
      <p:sp>
        <p:nvSpPr>
          <p:cNvPr id="29" name="object 29"/>
          <p:cNvSpPr/>
          <p:nvPr/>
        </p:nvSpPr>
        <p:spPr>
          <a:xfrm>
            <a:off x="5097779" y="2556127"/>
            <a:ext cx="1248410" cy="82550"/>
          </a:xfrm>
          <a:custGeom>
            <a:avLst/>
            <a:gdLst/>
            <a:ahLst/>
            <a:cxnLst/>
            <a:rect l="l" t="t" r="r" b="b"/>
            <a:pathLst>
              <a:path w="1248410" h="82550">
                <a:moveTo>
                  <a:pt x="1248155" y="0"/>
                </a:moveTo>
                <a:lnTo>
                  <a:pt x="0" y="0"/>
                </a:lnTo>
                <a:lnTo>
                  <a:pt x="0" y="82296"/>
                </a:lnTo>
                <a:lnTo>
                  <a:pt x="1248155" y="82296"/>
                </a:lnTo>
                <a:lnTo>
                  <a:pt x="1248155" y="0"/>
                </a:lnTo>
                <a:close/>
              </a:path>
            </a:pathLst>
          </a:custGeom>
          <a:solidFill>
            <a:srgbClr val="EB7B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3785234" y="3502025"/>
            <a:ext cx="2433320" cy="46487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200" b="1" u="sng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SERTİFİKALAR/BAŞARILAR</a:t>
            </a:r>
            <a:endParaRPr sz="1200" u="sng" dirty="0">
              <a:latin typeface="Arial"/>
              <a:cs typeface="Arial"/>
            </a:endParaRPr>
          </a:p>
          <a:p>
            <a:pPr marL="40005">
              <a:lnSpc>
                <a:spcPct val="100000"/>
              </a:lnSpc>
              <a:spcBef>
                <a:spcPts val="1015"/>
              </a:spcBef>
            </a:pPr>
            <a:r>
              <a:rPr lang="tr-TR" sz="900" b="1" dirty="0" smtClean="0">
                <a:latin typeface="Arial"/>
                <a:cs typeface="Arial"/>
              </a:rPr>
              <a:t>TSV –</a:t>
            </a:r>
            <a:r>
              <a:rPr lang="tr-TR" sz="900" b="1" spc="-10" dirty="0" smtClean="0">
                <a:latin typeface="Arial"/>
                <a:cs typeface="Arial"/>
              </a:rPr>
              <a:t> </a:t>
            </a:r>
            <a:r>
              <a:rPr lang="tr-TR" sz="900" b="1" spc="35" dirty="0" smtClean="0">
                <a:latin typeface="Arial"/>
                <a:cs typeface="Arial"/>
              </a:rPr>
              <a:t>Eczane yardımcı personeli </a:t>
            </a:r>
            <a:r>
              <a:rPr sz="900" b="1" spc="-60" dirty="0" smtClean="0">
                <a:latin typeface="Arial"/>
                <a:cs typeface="Arial"/>
              </a:rPr>
              <a:t> </a:t>
            </a:r>
            <a:r>
              <a:rPr sz="900" b="1" spc="-5" dirty="0">
                <a:latin typeface="Arial"/>
                <a:cs typeface="Arial"/>
              </a:rPr>
              <a:t>(</a:t>
            </a:r>
            <a:r>
              <a:rPr sz="900" b="1" spc="-5" dirty="0" smtClean="0">
                <a:latin typeface="Arial"/>
                <a:cs typeface="Arial"/>
              </a:rPr>
              <a:t>2</a:t>
            </a:r>
            <a:r>
              <a:rPr lang="tr-TR" sz="900" b="1" spc="-5" dirty="0" smtClean="0">
                <a:latin typeface="Arial"/>
                <a:cs typeface="Arial"/>
              </a:rPr>
              <a:t>020</a:t>
            </a:r>
            <a:r>
              <a:rPr sz="900" b="1" spc="-5" dirty="0" smtClean="0">
                <a:latin typeface="Arial"/>
                <a:cs typeface="Arial"/>
              </a:rPr>
              <a:t>)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760722" y="4117975"/>
            <a:ext cx="2592071" cy="15388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r-TR" sz="900" b="1" dirty="0">
                <a:latin typeface="Arial"/>
                <a:cs typeface="Arial"/>
              </a:rPr>
              <a:t> </a:t>
            </a:r>
            <a:r>
              <a:rPr lang="tr-TR" sz="900" b="1" dirty="0" smtClean="0">
                <a:latin typeface="Arial"/>
                <a:cs typeface="Arial"/>
              </a:rPr>
              <a:t>TSV </a:t>
            </a:r>
            <a:r>
              <a:rPr lang="tr-TR" sz="900" b="1" spc="-10" dirty="0" smtClean="0">
                <a:latin typeface="Arial"/>
                <a:cs typeface="Arial"/>
              </a:rPr>
              <a:t>– Tıbbi sekreterlik ve hasta kabul işlemleri    </a:t>
            </a:r>
            <a:r>
              <a:rPr sz="900" b="1" spc="-5" dirty="0" smtClean="0">
                <a:latin typeface="Arial"/>
                <a:cs typeface="Arial"/>
              </a:rPr>
              <a:t>(20</a:t>
            </a:r>
            <a:r>
              <a:rPr lang="tr-TR" sz="900" b="1" spc="-5" dirty="0" smtClean="0">
                <a:latin typeface="Arial"/>
                <a:cs typeface="Arial"/>
              </a:rPr>
              <a:t>20 </a:t>
            </a:r>
            <a:r>
              <a:rPr sz="900" b="1" spc="-5" dirty="0" smtClean="0">
                <a:latin typeface="Arial"/>
                <a:cs typeface="Arial"/>
              </a:rPr>
              <a:t>)</a:t>
            </a:r>
            <a:endParaRPr sz="9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lang="tr-TR" sz="900" b="1" dirty="0" smtClean="0">
                <a:latin typeface="Arial"/>
                <a:cs typeface="Arial"/>
              </a:rPr>
              <a:t> TSV – Diş hekimi asistanı </a:t>
            </a:r>
            <a:r>
              <a:rPr sz="900" b="1" spc="-10" dirty="0" smtClean="0">
                <a:latin typeface="Arial"/>
                <a:cs typeface="Arial"/>
              </a:rPr>
              <a:t> </a:t>
            </a:r>
            <a:r>
              <a:rPr sz="900" b="1" spc="-5" dirty="0">
                <a:latin typeface="Arial"/>
                <a:cs typeface="Arial"/>
              </a:rPr>
              <a:t>(</a:t>
            </a:r>
            <a:r>
              <a:rPr sz="900" b="1" spc="-5" dirty="0" smtClean="0">
                <a:latin typeface="Arial"/>
                <a:cs typeface="Arial"/>
              </a:rPr>
              <a:t>20</a:t>
            </a:r>
            <a:r>
              <a:rPr lang="tr-TR" sz="900" b="1" spc="-5" dirty="0" smtClean="0">
                <a:latin typeface="Arial"/>
                <a:cs typeface="Arial"/>
              </a:rPr>
              <a:t>20</a:t>
            </a:r>
            <a:r>
              <a:rPr sz="900" b="1" spc="-5" dirty="0" smtClean="0">
                <a:latin typeface="Arial"/>
                <a:cs typeface="Arial"/>
              </a:rPr>
              <a:t>)</a:t>
            </a:r>
            <a:endParaRPr lang="tr-TR" sz="900" b="1" spc="-5" dirty="0" smtClean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lang="tr-TR" sz="900" b="1" spc="-5" dirty="0" smtClean="0">
                <a:latin typeface="Arial"/>
                <a:cs typeface="Arial"/>
              </a:rPr>
              <a:t> SAÜ – İş sağlığı ve güvenliği eğitimi katılım belgesi (2019) </a:t>
            </a:r>
          </a:p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lang="tr-TR" sz="900" b="1" spc="-5" dirty="0" err="1" smtClean="0">
                <a:latin typeface="Arial"/>
                <a:cs typeface="Arial"/>
              </a:rPr>
              <a:t>istHCMplatform</a:t>
            </a:r>
            <a:r>
              <a:rPr lang="tr-TR" sz="900" b="1" spc="-5" dirty="0" smtClean="0">
                <a:latin typeface="Arial"/>
                <a:cs typeface="Arial"/>
              </a:rPr>
              <a:t> – Hastane yöneticileri gününe katılım belgesi (2016 )</a:t>
            </a:r>
            <a:endParaRPr sz="900" dirty="0">
              <a:latin typeface="Arial"/>
              <a:cs typeface="Arial"/>
            </a:endParaRPr>
          </a:p>
          <a:p>
            <a:pPr marL="24130" marR="276860">
              <a:lnSpc>
                <a:spcPct val="100000"/>
              </a:lnSpc>
              <a:spcBef>
                <a:spcPts val="425"/>
              </a:spcBef>
            </a:pPr>
            <a:r>
              <a:rPr lang="tr-TR" sz="600" spc="-10" dirty="0" smtClean="0">
                <a:latin typeface="Microsoft Sans Serif"/>
                <a:cs typeface="Microsoft Sans Serif"/>
              </a:rPr>
              <a:t>  </a:t>
            </a:r>
          </a:p>
          <a:p>
            <a:pPr marL="24130" marR="276860">
              <a:lnSpc>
                <a:spcPct val="100000"/>
              </a:lnSpc>
              <a:spcBef>
                <a:spcPts val="425"/>
              </a:spcBef>
            </a:pPr>
            <a:endParaRPr lang="tr-TR" sz="600" spc="-10" dirty="0">
              <a:latin typeface="Microsoft Sans Serif"/>
              <a:cs typeface="Microsoft Sans Serif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824576" y="7460486"/>
            <a:ext cx="1460247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u="sng" spc="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İL</a:t>
            </a:r>
            <a:r>
              <a:rPr sz="1200" b="1" u="sng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G</a:t>
            </a:r>
            <a:r>
              <a:rPr sz="1200" b="1" u="sng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İ</a:t>
            </a:r>
            <a:r>
              <a:rPr sz="1200" b="1" u="sng" spc="-2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1200" b="1" u="sng" spc="-4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A</a:t>
            </a:r>
            <a:r>
              <a:rPr sz="1200" b="1" u="sng" spc="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L</a:t>
            </a:r>
            <a:r>
              <a:rPr sz="1200" b="1" u="sng" spc="-4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A</a:t>
            </a:r>
            <a:r>
              <a:rPr sz="1200" b="1" u="sng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NL</a:t>
            </a:r>
            <a:r>
              <a:rPr sz="1200" b="1" u="sng" spc="-4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A</a:t>
            </a:r>
            <a:r>
              <a:rPr sz="1200" b="1" u="sng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RI</a:t>
            </a:r>
            <a:endParaRPr sz="1200" u="sng" dirty="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809153" y="8448802"/>
            <a:ext cx="228409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10" dirty="0">
                <a:latin typeface="Microsoft Sans Serif"/>
                <a:cs typeface="Microsoft Sans Serif"/>
              </a:rPr>
              <a:t>K</a:t>
            </a:r>
            <a:r>
              <a:rPr sz="900" spc="5" dirty="0">
                <a:latin typeface="Microsoft Sans Serif"/>
                <a:cs typeface="Microsoft Sans Serif"/>
              </a:rPr>
              <a:t>i</a:t>
            </a:r>
            <a:r>
              <a:rPr sz="900" dirty="0">
                <a:latin typeface="Microsoft Sans Serif"/>
                <a:cs typeface="Microsoft Sans Serif"/>
              </a:rPr>
              <a:t>t</a:t>
            </a:r>
            <a:r>
              <a:rPr sz="900" spc="5" dirty="0">
                <a:latin typeface="Microsoft Sans Serif"/>
                <a:cs typeface="Microsoft Sans Serif"/>
              </a:rPr>
              <a:t>a</a:t>
            </a:r>
            <a:r>
              <a:rPr sz="900" spc="-5" dirty="0">
                <a:latin typeface="Microsoft Sans Serif"/>
                <a:cs typeface="Microsoft Sans Serif"/>
              </a:rPr>
              <a:t>p</a:t>
            </a:r>
            <a:r>
              <a:rPr sz="900" spc="-60" dirty="0">
                <a:latin typeface="Microsoft Sans Serif"/>
                <a:cs typeface="Microsoft Sans Serif"/>
              </a:rPr>
              <a:t> </a:t>
            </a:r>
            <a:r>
              <a:rPr sz="900" spc="-20" dirty="0">
                <a:latin typeface="Microsoft Sans Serif"/>
                <a:cs typeface="Microsoft Sans Serif"/>
              </a:rPr>
              <a:t>O</a:t>
            </a:r>
            <a:r>
              <a:rPr sz="900" spc="15" dirty="0">
                <a:latin typeface="Microsoft Sans Serif"/>
                <a:cs typeface="Microsoft Sans Serif"/>
              </a:rPr>
              <a:t>k</a:t>
            </a:r>
            <a:r>
              <a:rPr sz="900" spc="-5" dirty="0">
                <a:latin typeface="Microsoft Sans Serif"/>
                <a:cs typeface="Microsoft Sans Serif"/>
              </a:rPr>
              <a:t>u</a:t>
            </a:r>
            <a:r>
              <a:rPr sz="900" spc="40" dirty="0">
                <a:latin typeface="Microsoft Sans Serif"/>
                <a:cs typeface="Microsoft Sans Serif"/>
              </a:rPr>
              <a:t>m</a:t>
            </a:r>
            <a:r>
              <a:rPr sz="900" spc="-5" dirty="0">
                <a:latin typeface="Microsoft Sans Serif"/>
                <a:cs typeface="Microsoft Sans Serif"/>
              </a:rPr>
              <a:t>a</a:t>
            </a:r>
            <a:r>
              <a:rPr sz="900" dirty="0">
                <a:latin typeface="Microsoft Sans Serif"/>
                <a:cs typeface="Microsoft Sans Serif"/>
              </a:rPr>
              <a:t>k</a:t>
            </a:r>
            <a:r>
              <a:rPr sz="900" spc="-45" dirty="0">
                <a:latin typeface="Microsoft Sans Serif"/>
                <a:cs typeface="Microsoft Sans Serif"/>
              </a:rPr>
              <a:t> </a:t>
            </a:r>
            <a:r>
              <a:rPr sz="900" dirty="0">
                <a:latin typeface="Microsoft Sans Serif"/>
                <a:cs typeface="Microsoft Sans Serif"/>
              </a:rPr>
              <a:t>I</a:t>
            </a:r>
            <a:r>
              <a:rPr sz="900" spc="20" dirty="0">
                <a:latin typeface="Microsoft Sans Serif"/>
                <a:cs typeface="Microsoft Sans Serif"/>
              </a:rPr>
              <a:t> </a:t>
            </a:r>
            <a:r>
              <a:rPr sz="900" spc="-10" dirty="0">
                <a:latin typeface="Microsoft Sans Serif"/>
                <a:cs typeface="Microsoft Sans Serif"/>
              </a:rPr>
              <a:t>F</a:t>
            </a:r>
            <a:r>
              <a:rPr sz="900" dirty="0">
                <a:latin typeface="Microsoft Sans Serif"/>
                <a:cs typeface="Microsoft Sans Serif"/>
              </a:rPr>
              <a:t>otoğ</a:t>
            </a:r>
            <a:r>
              <a:rPr sz="900" spc="-15" dirty="0">
                <a:latin typeface="Microsoft Sans Serif"/>
                <a:cs typeface="Microsoft Sans Serif"/>
              </a:rPr>
              <a:t>r</a:t>
            </a:r>
            <a:r>
              <a:rPr sz="900" dirty="0">
                <a:latin typeface="Microsoft Sans Serif"/>
                <a:cs typeface="Microsoft Sans Serif"/>
              </a:rPr>
              <a:t>af</a:t>
            </a:r>
            <a:r>
              <a:rPr sz="900" spc="15" dirty="0">
                <a:latin typeface="Microsoft Sans Serif"/>
                <a:cs typeface="Microsoft Sans Serif"/>
              </a:rPr>
              <a:t>ç</a:t>
            </a:r>
            <a:r>
              <a:rPr sz="900" spc="5" dirty="0">
                <a:latin typeface="Microsoft Sans Serif"/>
                <a:cs typeface="Microsoft Sans Serif"/>
              </a:rPr>
              <a:t>ılı</a:t>
            </a:r>
            <a:r>
              <a:rPr sz="900" dirty="0">
                <a:latin typeface="Microsoft Sans Serif"/>
                <a:cs typeface="Microsoft Sans Serif"/>
              </a:rPr>
              <a:t>k</a:t>
            </a:r>
            <a:r>
              <a:rPr sz="900" spc="-35" dirty="0">
                <a:latin typeface="Microsoft Sans Serif"/>
                <a:cs typeface="Microsoft Sans Serif"/>
              </a:rPr>
              <a:t> </a:t>
            </a:r>
            <a:r>
              <a:rPr sz="900" dirty="0">
                <a:latin typeface="Microsoft Sans Serif"/>
                <a:cs typeface="Microsoft Sans Serif"/>
              </a:rPr>
              <a:t>I</a:t>
            </a:r>
            <a:r>
              <a:rPr sz="900" spc="10" dirty="0">
                <a:latin typeface="Microsoft Sans Serif"/>
                <a:cs typeface="Microsoft Sans Serif"/>
              </a:rPr>
              <a:t> </a:t>
            </a:r>
            <a:r>
              <a:rPr sz="900" spc="-5" dirty="0">
                <a:latin typeface="Microsoft Sans Serif"/>
                <a:cs typeface="Microsoft Sans Serif"/>
              </a:rPr>
              <a:t>Ç</a:t>
            </a:r>
            <a:r>
              <a:rPr sz="900" spc="5" dirty="0">
                <a:latin typeface="Microsoft Sans Serif"/>
                <a:cs typeface="Microsoft Sans Serif"/>
              </a:rPr>
              <a:t>i</a:t>
            </a:r>
            <a:r>
              <a:rPr sz="900" spc="-20" dirty="0">
                <a:latin typeface="Microsoft Sans Serif"/>
                <a:cs typeface="Microsoft Sans Serif"/>
              </a:rPr>
              <a:t>z</a:t>
            </a:r>
            <a:r>
              <a:rPr sz="900" spc="5" dirty="0">
                <a:latin typeface="Microsoft Sans Serif"/>
                <a:cs typeface="Microsoft Sans Serif"/>
              </a:rPr>
              <a:t>i</a:t>
            </a:r>
            <a:r>
              <a:rPr sz="900" dirty="0">
                <a:latin typeface="Microsoft Sans Serif"/>
                <a:cs typeface="Microsoft Sans Serif"/>
              </a:rPr>
              <a:t>m</a:t>
            </a:r>
            <a:r>
              <a:rPr sz="900" spc="-55" dirty="0">
                <a:latin typeface="Microsoft Sans Serif"/>
                <a:cs typeface="Microsoft Sans Serif"/>
              </a:rPr>
              <a:t> </a:t>
            </a:r>
            <a:r>
              <a:rPr sz="900" spc="-25" dirty="0">
                <a:latin typeface="Microsoft Sans Serif"/>
                <a:cs typeface="Microsoft Sans Serif"/>
              </a:rPr>
              <a:t>Y</a:t>
            </a:r>
            <a:r>
              <a:rPr sz="900" dirty="0">
                <a:latin typeface="Microsoft Sans Serif"/>
                <a:cs typeface="Microsoft Sans Serif"/>
              </a:rPr>
              <a:t>ap</a:t>
            </a:r>
            <a:r>
              <a:rPr sz="900" spc="40" dirty="0">
                <a:latin typeface="Microsoft Sans Serif"/>
                <a:cs typeface="Microsoft Sans Serif"/>
              </a:rPr>
              <a:t>m</a:t>
            </a:r>
            <a:r>
              <a:rPr sz="900" dirty="0">
                <a:latin typeface="Microsoft Sans Serif"/>
                <a:cs typeface="Microsoft Sans Serif"/>
              </a:rPr>
              <a:t>ak</a:t>
            </a:r>
          </a:p>
        </p:txBody>
      </p:sp>
      <p:pic>
        <p:nvPicPr>
          <p:cNvPr id="34" name="object 34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168395" y="1783681"/>
            <a:ext cx="342900" cy="379475"/>
          </a:xfrm>
          <a:prstGeom prst="rect">
            <a:avLst/>
          </a:prstGeom>
        </p:spPr>
      </p:pic>
      <p:pic>
        <p:nvPicPr>
          <p:cNvPr id="35" name="object 35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3168395" y="2597402"/>
            <a:ext cx="324611" cy="356616"/>
          </a:xfrm>
          <a:prstGeom prst="rect">
            <a:avLst/>
          </a:prstGeom>
        </p:spPr>
      </p:pic>
      <p:sp>
        <p:nvSpPr>
          <p:cNvPr id="37" name="object 37"/>
          <p:cNvSpPr txBox="1"/>
          <p:nvPr/>
        </p:nvSpPr>
        <p:spPr>
          <a:xfrm>
            <a:off x="3760723" y="5991483"/>
            <a:ext cx="1585595" cy="19813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200" b="1" u="sng" spc="-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KİŞ</a:t>
            </a:r>
            <a:r>
              <a:rPr sz="1200" b="1" u="sng" spc="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İ</a:t>
            </a:r>
            <a:r>
              <a:rPr sz="1200" b="1" u="sng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SEL</a:t>
            </a:r>
            <a:r>
              <a:rPr sz="1200" b="1" u="sng" spc="-13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1200" b="1" u="sng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B</a:t>
            </a:r>
            <a:r>
              <a:rPr sz="1200" b="1" u="sng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İL</a:t>
            </a:r>
            <a:r>
              <a:rPr sz="1200" b="1" u="sng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G</a:t>
            </a:r>
            <a:r>
              <a:rPr sz="1200" b="1" u="sng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İLER</a:t>
            </a:r>
            <a:endParaRPr sz="1200" u="sng" dirty="0">
              <a:latin typeface="Arial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763517" y="6495129"/>
            <a:ext cx="1734185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00025" indent="-187960">
              <a:lnSpc>
                <a:spcPct val="100000"/>
              </a:lnSpc>
              <a:spcBef>
                <a:spcPts val="105"/>
              </a:spcBef>
              <a:buChar char="•"/>
              <a:tabLst>
                <a:tab pos="200025" algn="l"/>
                <a:tab pos="200660" algn="l"/>
              </a:tabLst>
            </a:pPr>
            <a:r>
              <a:rPr sz="1000" spc="-5" dirty="0">
                <a:latin typeface="Microsoft Sans Serif"/>
                <a:cs typeface="Microsoft Sans Serif"/>
              </a:rPr>
              <a:t>D</a:t>
            </a:r>
            <a:r>
              <a:rPr sz="1000" spc="-25" dirty="0">
                <a:latin typeface="Microsoft Sans Serif"/>
                <a:cs typeface="Microsoft Sans Serif"/>
              </a:rPr>
              <a:t>o</a:t>
            </a:r>
            <a:r>
              <a:rPr sz="1000" spc="10" dirty="0">
                <a:latin typeface="Microsoft Sans Serif"/>
                <a:cs typeface="Microsoft Sans Serif"/>
              </a:rPr>
              <a:t>ğu</a:t>
            </a:r>
            <a:r>
              <a:rPr sz="1000" spc="5" dirty="0">
                <a:latin typeface="Microsoft Sans Serif"/>
                <a:cs typeface="Microsoft Sans Serif"/>
              </a:rPr>
              <a:t>m</a:t>
            </a:r>
            <a:r>
              <a:rPr sz="1000" spc="-60" dirty="0">
                <a:latin typeface="Microsoft Sans Serif"/>
                <a:cs typeface="Microsoft Sans Serif"/>
              </a:rPr>
              <a:t> </a:t>
            </a:r>
            <a:r>
              <a:rPr sz="1000" spc="-40" dirty="0">
                <a:latin typeface="Microsoft Sans Serif"/>
                <a:cs typeface="Microsoft Sans Serif"/>
              </a:rPr>
              <a:t>T</a:t>
            </a:r>
            <a:r>
              <a:rPr sz="1000" spc="-25" dirty="0">
                <a:latin typeface="Microsoft Sans Serif"/>
                <a:cs typeface="Microsoft Sans Serif"/>
              </a:rPr>
              <a:t>a</a:t>
            </a:r>
            <a:r>
              <a:rPr sz="1000" spc="-15" dirty="0">
                <a:latin typeface="Microsoft Sans Serif"/>
                <a:cs typeface="Microsoft Sans Serif"/>
              </a:rPr>
              <a:t>ri</a:t>
            </a:r>
            <a:r>
              <a:rPr sz="1000" spc="10" dirty="0">
                <a:latin typeface="Microsoft Sans Serif"/>
                <a:cs typeface="Microsoft Sans Serif"/>
              </a:rPr>
              <a:t>h</a:t>
            </a:r>
            <a:r>
              <a:rPr sz="1000" spc="-5" dirty="0">
                <a:latin typeface="Microsoft Sans Serif"/>
                <a:cs typeface="Microsoft Sans Serif"/>
              </a:rPr>
              <a:t>i</a:t>
            </a:r>
            <a:r>
              <a:rPr sz="1000" spc="-20" dirty="0">
                <a:latin typeface="Microsoft Sans Serif"/>
                <a:cs typeface="Microsoft Sans Serif"/>
              </a:rPr>
              <a:t> </a:t>
            </a:r>
            <a:r>
              <a:rPr sz="1000" spc="265" dirty="0">
                <a:latin typeface="Microsoft Sans Serif"/>
                <a:cs typeface="Microsoft Sans Serif"/>
              </a:rPr>
              <a:t>–</a:t>
            </a:r>
            <a:r>
              <a:rPr sz="1000" dirty="0">
                <a:latin typeface="Microsoft Sans Serif"/>
                <a:cs typeface="Microsoft Sans Serif"/>
              </a:rPr>
              <a:t> </a:t>
            </a:r>
            <a:r>
              <a:rPr lang="tr-TR" sz="1000" spc="10" dirty="0" smtClean="0">
                <a:latin typeface="Microsoft Sans Serif"/>
                <a:cs typeface="Microsoft Sans Serif"/>
              </a:rPr>
              <a:t>03-01-1997</a:t>
            </a:r>
            <a:endParaRPr sz="1000" dirty="0">
              <a:latin typeface="Microsoft Sans Serif"/>
              <a:cs typeface="Microsoft Sans Serif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760722" y="6760739"/>
            <a:ext cx="1501140" cy="1797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200025" indent="-187960">
              <a:lnSpc>
                <a:spcPct val="100000"/>
              </a:lnSpc>
              <a:spcBef>
                <a:spcPts val="110"/>
              </a:spcBef>
              <a:buChar char="•"/>
              <a:tabLst>
                <a:tab pos="200025" algn="l"/>
                <a:tab pos="200660" algn="l"/>
              </a:tabLst>
            </a:pPr>
            <a:r>
              <a:rPr sz="1000" spc="-10" dirty="0">
                <a:latin typeface="Microsoft Sans Serif"/>
                <a:cs typeface="Microsoft Sans Serif"/>
              </a:rPr>
              <a:t>M</a:t>
            </a:r>
            <a:r>
              <a:rPr sz="1000" spc="-20" dirty="0">
                <a:latin typeface="Microsoft Sans Serif"/>
                <a:cs typeface="Microsoft Sans Serif"/>
              </a:rPr>
              <a:t>e</a:t>
            </a:r>
            <a:r>
              <a:rPr sz="1000" spc="20" dirty="0">
                <a:latin typeface="Microsoft Sans Serif"/>
                <a:cs typeface="Microsoft Sans Serif"/>
              </a:rPr>
              <a:t>d</a:t>
            </a:r>
            <a:r>
              <a:rPr sz="1000" spc="-20" dirty="0">
                <a:latin typeface="Microsoft Sans Serif"/>
                <a:cs typeface="Microsoft Sans Serif"/>
              </a:rPr>
              <a:t>e</a:t>
            </a:r>
            <a:r>
              <a:rPr sz="1000" spc="20" dirty="0">
                <a:latin typeface="Microsoft Sans Serif"/>
                <a:cs typeface="Microsoft Sans Serif"/>
              </a:rPr>
              <a:t>n</a:t>
            </a:r>
            <a:r>
              <a:rPr sz="1000" spc="-5" dirty="0">
                <a:latin typeface="Microsoft Sans Serif"/>
                <a:cs typeface="Microsoft Sans Serif"/>
              </a:rPr>
              <a:t>i</a:t>
            </a:r>
            <a:r>
              <a:rPr sz="1000" spc="-60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D</a:t>
            </a:r>
            <a:r>
              <a:rPr sz="1000" spc="20" dirty="0">
                <a:latin typeface="Microsoft Sans Serif"/>
                <a:cs typeface="Microsoft Sans Serif"/>
              </a:rPr>
              <a:t>u</a:t>
            </a:r>
            <a:r>
              <a:rPr sz="1000" spc="-15" dirty="0">
                <a:latin typeface="Microsoft Sans Serif"/>
                <a:cs typeface="Microsoft Sans Serif"/>
              </a:rPr>
              <a:t>r</a:t>
            </a:r>
            <a:r>
              <a:rPr sz="1000" spc="20" dirty="0">
                <a:latin typeface="Microsoft Sans Serif"/>
                <a:cs typeface="Microsoft Sans Serif"/>
              </a:rPr>
              <a:t>u</a:t>
            </a:r>
            <a:r>
              <a:rPr sz="1000" spc="5" dirty="0">
                <a:latin typeface="Microsoft Sans Serif"/>
                <a:cs typeface="Microsoft Sans Serif"/>
              </a:rPr>
              <a:t>m</a:t>
            </a:r>
            <a:r>
              <a:rPr sz="1000" spc="-65" dirty="0">
                <a:latin typeface="Microsoft Sans Serif"/>
                <a:cs typeface="Microsoft Sans Serif"/>
              </a:rPr>
              <a:t> </a:t>
            </a:r>
            <a:r>
              <a:rPr sz="1000" spc="265" dirty="0">
                <a:latin typeface="Microsoft Sans Serif"/>
                <a:cs typeface="Microsoft Sans Serif"/>
              </a:rPr>
              <a:t>–</a:t>
            </a:r>
            <a:r>
              <a:rPr sz="1000" spc="-40" dirty="0">
                <a:latin typeface="Microsoft Sans Serif"/>
                <a:cs typeface="Microsoft Sans Serif"/>
              </a:rPr>
              <a:t> </a:t>
            </a:r>
            <a:r>
              <a:rPr sz="1000" spc="15" dirty="0">
                <a:latin typeface="Microsoft Sans Serif"/>
                <a:cs typeface="Microsoft Sans Serif"/>
              </a:rPr>
              <a:t>B</a:t>
            </a:r>
            <a:r>
              <a:rPr sz="1000" spc="-15" dirty="0">
                <a:latin typeface="Microsoft Sans Serif"/>
                <a:cs typeface="Microsoft Sans Serif"/>
              </a:rPr>
              <a:t>e</a:t>
            </a:r>
            <a:r>
              <a:rPr sz="1000" spc="5" dirty="0">
                <a:latin typeface="Microsoft Sans Serif"/>
                <a:cs typeface="Microsoft Sans Serif"/>
              </a:rPr>
              <a:t>k</a:t>
            </a:r>
            <a:r>
              <a:rPr sz="1000" spc="-15" dirty="0">
                <a:latin typeface="Microsoft Sans Serif"/>
                <a:cs typeface="Microsoft Sans Serif"/>
              </a:rPr>
              <a:t>a</a:t>
            </a:r>
            <a:r>
              <a:rPr sz="1000" dirty="0">
                <a:latin typeface="Microsoft Sans Serif"/>
                <a:cs typeface="Microsoft Sans Serif"/>
              </a:rPr>
              <a:t>r</a:t>
            </a:r>
          </a:p>
        </p:txBody>
      </p:sp>
      <p:sp>
        <p:nvSpPr>
          <p:cNvPr id="41" name="object 41"/>
          <p:cNvSpPr txBox="1"/>
          <p:nvPr/>
        </p:nvSpPr>
        <p:spPr>
          <a:xfrm>
            <a:off x="397404" y="7380270"/>
            <a:ext cx="2715895" cy="58798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b="1" u="sng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TEZ</a:t>
            </a:r>
            <a:r>
              <a:rPr sz="1100" b="1" u="sng" spc="-7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1100" b="1" u="sng" spc="-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ÇALIŞMASI</a:t>
            </a:r>
            <a:endParaRPr sz="1100" u="sng" dirty="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1020"/>
              </a:spcBef>
            </a:pPr>
            <a:r>
              <a:rPr sz="900" b="1" spc="-5" dirty="0">
                <a:latin typeface="Arial"/>
                <a:cs typeface="Arial"/>
              </a:rPr>
              <a:t>Tez</a:t>
            </a:r>
            <a:r>
              <a:rPr sz="900" b="1" spc="-20" dirty="0">
                <a:latin typeface="Arial"/>
                <a:cs typeface="Arial"/>
              </a:rPr>
              <a:t> </a:t>
            </a:r>
            <a:r>
              <a:rPr sz="900" b="1" spc="-10" dirty="0">
                <a:latin typeface="Arial"/>
                <a:cs typeface="Arial"/>
              </a:rPr>
              <a:t>Konusu:</a:t>
            </a:r>
            <a:r>
              <a:rPr sz="900" b="1" dirty="0">
                <a:latin typeface="Arial"/>
                <a:cs typeface="Arial"/>
              </a:rPr>
              <a:t> </a:t>
            </a:r>
            <a:r>
              <a:rPr lang="tr-TR" sz="900" spc="-5" dirty="0" smtClean="0">
                <a:latin typeface="Microsoft Sans Serif"/>
                <a:cs typeface="Microsoft Sans Serif"/>
              </a:rPr>
              <a:t>Yetişkin bireylerde Sağlıklı yaşam biçimi davranışlarının incelenmesi</a:t>
            </a:r>
            <a:endParaRPr sz="900" dirty="0">
              <a:latin typeface="Microsoft Sans Serif"/>
              <a:cs typeface="Microsoft Sans Serif"/>
            </a:endParaRPr>
          </a:p>
        </p:txBody>
      </p:sp>
      <p:pic>
        <p:nvPicPr>
          <p:cNvPr id="42" name="object 42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4120388" y="8012007"/>
            <a:ext cx="333755" cy="310895"/>
          </a:xfrm>
          <a:prstGeom prst="rect">
            <a:avLst/>
          </a:prstGeom>
        </p:spPr>
      </p:pic>
      <p:pic>
        <p:nvPicPr>
          <p:cNvPr id="43" name="object 43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4785414" y="7957438"/>
            <a:ext cx="352044" cy="352044"/>
          </a:xfrm>
          <a:prstGeom prst="rect">
            <a:avLst/>
          </a:prstGeom>
        </p:spPr>
      </p:pic>
      <p:pic>
        <p:nvPicPr>
          <p:cNvPr id="44" name="object 44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5546090" y="7957438"/>
            <a:ext cx="292608" cy="292608"/>
          </a:xfrm>
          <a:prstGeom prst="rect">
            <a:avLst/>
          </a:prstGeom>
        </p:spPr>
      </p:pic>
      <p:pic>
        <p:nvPicPr>
          <p:cNvPr id="47" name="object 46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7201" y="132217"/>
            <a:ext cx="760100" cy="811947"/>
          </a:xfrm>
          <a:prstGeom prst="rect">
            <a:avLst/>
          </a:prstGeom>
          <a:noFill/>
          <a:effectLst>
            <a:softEdge rad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</TotalTime>
  <Words>242</Words>
  <Application>Microsoft Office PowerPoint</Application>
  <PresentationFormat>Özel</PresentationFormat>
  <Paragraphs>58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Office Theme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q</dc:creator>
  <cp:lastModifiedBy>Exper</cp:lastModifiedBy>
  <cp:revision>18</cp:revision>
  <dcterms:created xsi:type="dcterms:W3CDTF">2022-02-04T12:00:07Z</dcterms:created>
  <dcterms:modified xsi:type="dcterms:W3CDTF">2023-02-05T17:57:11Z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2021-07-14T00:00:00Z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2022-02-04T00:00:00Z</vt:filetime>
  </property>
</Properties>
</file>