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61" r:id="rId2"/>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14E40"/>
    <a:srgbClr val="F82610"/>
    <a:srgbClr val="0DC0FF"/>
    <a:srgbClr val="00CC00"/>
    <a:srgbClr val="FF2D2D"/>
    <a:srgbClr val="3366CC"/>
    <a:srgbClr val="873AC0"/>
    <a:srgbClr val="FBFBFB"/>
    <a:srgbClr val="FF3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98" d="100"/>
          <a:sy n="98" d="100"/>
        </p:scale>
        <p:origin x="1344" y="-72"/>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F8243-39D3-4D84-AD88-154E5B9FA3B1}" type="datetimeFigureOut">
              <a:rPr lang="tr-TR" smtClean="0"/>
              <a:t>10.07.2020</a:t>
            </a:fld>
            <a:endParaRPr lang="tr-TR"/>
          </a:p>
        </p:txBody>
      </p:sp>
      <p:sp>
        <p:nvSpPr>
          <p:cNvPr id="4" name="Slayt Resmi Yer Tutucusu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298A54-72DE-41B6-82EB-D867EABEC782}" type="slidenum">
              <a:rPr lang="tr-TR" smtClean="0"/>
              <a:t>‹#›</a:t>
            </a:fld>
            <a:endParaRPr lang="tr-TR"/>
          </a:p>
        </p:txBody>
      </p:sp>
    </p:spTree>
    <p:extLst>
      <p:ext uri="{BB962C8B-B14F-4D97-AF65-F5344CB8AC3E}">
        <p14:creationId xmlns:p14="http://schemas.microsoft.com/office/powerpoint/2010/main" val="2176646919"/>
      </p:ext>
    </p:extLst>
  </p:cSld>
  <p:clrMap bg1="lt1" tx1="dk1" bg2="lt2" tx2="dk2" accent1="accent1" accent2="accent2" accent3="accent3" accent4="accent4" accent5="accent5" accent6="accent6" hlink="hlink" folHlink="folHlink"/>
  <p:notesStyle>
    <a:lvl1pPr marL="0" algn="l" defTabSz="354787" rtl="0" eaLnBrk="1" latinLnBrk="0" hangingPunct="1">
      <a:defRPr sz="466" kern="1200">
        <a:solidFill>
          <a:schemeClr val="tx1"/>
        </a:solidFill>
        <a:latin typeface="+mn-lt"/>
        <a:ea typeface="+mn-ea"/>
        <a:cs typeface="+mn-cs"/>
      </a:defRPr>
    </a:lvl1pPr>
    <a:lvl2pPr marL="177394" algn="l" defTabSz="354787" rtl="0" eaLnBrk="1" latinLnBrk="0" hangingPunct="1">
      <a:defRPr sz="466" kern="1200">
        <a:solidFill>
          <a:schemeClr val="tx1"/>
        </a:solidFill>
        <a:latin typeface="+mn-lt"/>
        <a:ea typeface="+mn-ea"/>
        <a:cs typeface="+mn-cs"/>
      </a:defRPr>
    </a:lvl2pPr>
    <a:lvl3pPr marL="354787" algn="l" defTabSz="354787" rtl="0" eaLnBrk="1" latinLnBrk="0" hangingPunct="1">
      <a:defRPr sz="466" kern="1200">
        <a:solidFill>
          <a:schemeClr val="tx1"/>
        </a:solidFill>
        <a:latin typeface="+mn-lt"/>
        <a:ea typeface="+mn-ea"/>
        <a:cs typeface="+mn-cs"/>
      </a:defRPr>
    </a:lvl3pPr>
    <a:lvl4pPr marL="532181" algn="l" defTabSz="354787" rtl="0" eaLnBrk="1" latinLnBrk="0" hangingPunct="1">
      <a:defRPr sz="466" kern="1200">
        <a:solidFill>
          <a:schemeClr val="tx1"/>
        </a:solidFill>
        <a:latin typeface="+mn-lt"/>
        <a:ea typeface="+mn-ea"/>
        <a:cs typeface="+mn-cs"/>
      </a:defRPr>
    </a:lvl4pPr>
    <a:lvl5pPr marL="709574" algn="l" defTabSz="354787" rtl="0" eaLnBrk="1" latinLnBrk="0" hangingPunct="1">
      <a:defRPr sz="466" kern="1200">
        <a:solidFill>
          <a:schemeClr val="tx1"/>
        </a:solidFill>
        <a:latin typeface="+mn-lt"/>
        <a:ea typeface="+mn-ea"/>
        <a:cs typeface="+mn-cs"/>
      </a:defRPr>
    </a:lvl5pPr>
    <a:lvl6pPr marL="886968" algn="l" defTabSz="354787" rtl="0" eaLnBrk="1" latinLnBrk="0" hangingPunct="1">
      <a:defRPr sz="466" kern="1200">
        <a:solidFill>
          <a:schemeClr val="tx1"/>
        </a:solidFill>
        <a:latin typeface="+mn-lt"/>
        <a:ea typeface="+mn-ea"/>
        <a:cs typeface="+mn-cs"/>
      </a:defRPr>
    </a:lvl6pPr>
    <a:lvl7pPr marL="1064362" algn="l" defTabSz="354787" rtl="0" eaLnBrk="1" latinLnBrk="0" hangingPunct="1">
      <a:defRPr sz="466" kern="1200">
        <a:solidFill>
          <a:schemeClr val="tx1"/>
        </a:solidFill>
        <a:latin typeface="+mn-lt"/>
        <a:ea typeface="+mn-ea"/>
        <a:cs typeface="+mn-cs"/>
      </a:defRPr>
    </a:lvl7pPr>
    <a:lvl8pPr marL="1241755" algn="l" defTabSz="354787" rtl="0" eaLnBrk="1" latinLnBrk="0" hangingPunct="1">
      <a:defRPr sz="466" kern="1200">
        <a:solidFill>
          <a:schemeClr val="tx1"/>
        </a:solidFill>
        <a:latin typeface="+mn-lt"/>
        <a:ea typeface="+mn-ea"/>
        <a:cs typeface="+mn-cs"/>
      </a:defRPr>
    </a:lvl8pPr>
    <a:lvl9pPr marL="1419149" algn="l" defTabSz="354787" rtl="0" eaLnBrk="1" latinLnBrk="0" hangingPunct="1">
      <a:defRPr sz="46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a:xfrm>
            <a:off x="2360613" y="1143000"/>
            <a:ext cx="2136775" cy="30861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9298A54-72DE-41B6-82EB-D867EABEC782}" type="slidenum">
              <a:rPr lang="tr-TR" smtClean="0"/>
              <a:t>1</a:t>
            </a:fld>
            <a:endParaRPr lang="tr-TR"/>
          </a:p>
        </p:txBody>
      </p:sp>
    </p:spTree>
    <p:extLst>
      <p:ext uri="{BB962C8B-B14F-4D97-AF65-F5344CB8AC3E}">
        <p14:creationId xmlns:p14="http://schemas.microsoft.com/office/powerpoint/2010/main" val="2045109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tr-TR"/>
              <a:t>Asıl başlık stilini düzenlemek için tıklayın</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32A7167-F6B0-452C-84CA-FBB7B45199C1}" type="datetimeFigureOut">
              <a:rPr lang="tr-TR" smtClean="0"/>
              <a:t>10.07.2020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2876362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32A7167-F6B0-452C-84CA-FBB7B45199C1}" type="datetimeFigureOut">
              <a:rPr lang="tr-TR" smtClean="0"/>
              <a:t>10.07.2020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1337646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32A7167-F6B0-452C-84CA-FBB7B45199C1}" type="datetimeFigureOut">
              <a:rPr lang="tr-TR" smtClean="0"/>
              <a:t>10.07.2020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2505123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32A7167-F6B0-452C-84CA-FBB7B45199C1}" type="datetimeFigureOut">
              <a:rPr lang="tr-TR" smtClean="0"/>
              <a:t>10.07.2020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4099984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32A7167-F6B0-452C-84CA-FBB7B45199C1}" type="datetimeFigureOut">
              <a:rPr lang="tr-TR" smtClean="0"/>
              <a:t>10.07.2020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294896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32A7167-F6B0-452C-84CA-FBB7B45199C1}" type="datetimeFigureOut">
              <a:rPr lang="tr-TR" smtClean="0"/>
              <a:t>10.07.2020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517435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4" name="Content Placeholder 3"/>
          <p:cNvSpPr>
            <a:spLocks noGrp="1"/>
          </p:cNvSpPr>
          <p:nvPr>
            <p:ph sz="half" idx="2"/>
          </p:nvPr>
        </p:nvSpPr>
        <p:spPr>
          <a:xfrm>
            <a:off x="472381" y="3618442"/>
            <a:ext cx="2901255" cy="532218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tr-TR"/>
              <a:t>Asıl metin stillerini düzenle</a:t>
            </a:r>
          </a:p>
        </p:txBody>
      </p:sp>
      <p:sp>
        <p:nvSpPr>
          <p:cNvPr id="6" name="Content Placeholder 5"/>
          <p:cNvSpPr>
            <a:spLocks noGrp="1"/>
          </p:cNvSpPr>
          <p:nvPr>
            <p:ph sz="quarter" idx="4"/>
          </p:nvPr>
        </p:nvSpPr>
        <p:spPr>
          <a:xfrm>
            <a:off x="3471863" y="3618442"/>
            <a:ext cx="2915543" cy="532218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32A7167-F6B0-452C-84CA-FBB7B45199C1}" type="datetimeFigureOut">
              <a:rPr lang="tr-TR" smtClean="0"/>
              <a:t>10.07.2020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81741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32A7167-F6B0-452C-84CA-FBB7B45199C1}" type="datetimeFigureOut">
              <a:rPr lang="tr-TR" smtClean="0"/>
              <a:t>10.07.2020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4136053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2A7167-F6B0-452C-84CA-FBB7B45199C1}" type="datetimeFigureOut">
              <a:rPr lang="tr-TR" smtClean="0"/>
              <a:t>10.07.2020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1062503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tr-TR"/>
              <a:t>Asıl başlık stilini düzenlemek için tıklayın</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p:txBody>
          <a:bodyPr/>
          <a:lstStyle/>
          <a:p>
            <a:fld id="{B32A7167-F6B0-452C-84CA-FBB7B45199C1}" type="datetimeFigureOut">
              <a:rPr lang="tr-TR" smtClean="0"/>
              <a:t>10.07.2020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3392620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tr-TR"/>
              <a:t>Resim eklemek için simgeye tıklayın</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tr-TR"/>
              <a:t>Asıl metin stillerini düzenle</a:t>
            </a:r>
          </a:p>
        </p:txBody>
      </p:sp>
      <p:sp>
        <p:nvSpPr>
          <p:cNvPr id="5" name="Date Placeholder 4"/>
          <p:cNvSpPr>
            <a:spLocks noGrp="1"/>
          </p:cNvSpPr>
          <p:nvPr>
            <p:ph type="dt" sz="half" idx="10"/>
          </p:nvPr>
        </p:nvSpPr>
        <p:spPr/>
        <p:txBody>
          <a:bodyPr/>
          <a:lstStyle/>
          <a:p>
            <a:fld id="{B32A7167-F6B0-452C-84CA-FBB7B45199C1}" type="datetimeFigureOut">
              <a:rPr lang="tr-TR" smtClean="0"/>
              <a:t>10.07.2020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39654B20-2D37-4705-90C7-AE5442D427D7}" type="slidenum">
              <a:rPr lang="tr-TR" smtClean="0"/>
              <a:t>‹#›</a:t>
            </a:fld>
            <a:endParaRPr lang="tr-TR"/>
          </a:p>
        </p:txBody>
      </p:sp>
    </p:spTree>
    <p:extLst>
      <p:ext uri="{BB962C8B-B14F-4D97-AF65-F5344CB8AC3E}">
        <p14:creationId xmlns:p14="http://schemas.microsoft.com/office/powerpoint/2010/main" val="3459182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B32A7167-F6B0-452C-84CA-FBB7B45199C1}" type="datetimeFigureOut">
              <a:rPr lang="tr-TR" smtClean="0"/>
              <a:t>10.07.2020</a:t>
            </a:fld>
            <a:endParaRPr lang="tr-T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39654B20-2D37-4705-90C7-AE5442D427D7}" type="slidenum">
              <a:rPr lang="tr-TR" smtClean="0"/>
              <a:t>‹#›</a:t>
            </a:fld>
            <a:endParaRPr lang="tr-TR"/>
          </a:p>
        </p:txBody>
      </p:sp>
      <p:sp>
        <p:nvSpPr>
          <p:cNvPr id="7" name="fl"/>
          <p:cNvSpPr txBox="1"/>
          <p:nvPr userDrawn="1"/>
        </p:nvSpPr>
        <p:spPr>
          <a:xfrm>
            <a:off x="0" y="9568180"/>
            <a:ext cx="6858000" cy="369332"/>
          </a:xfrm>
          <a:prstGeom prst="rect">
            <a:avLst/>
          </a:prstGeom>
          <a:noFill/>
        </p:spPr>
        <p:txBody>
          <a:bodyPr vert="horz" rtlCol="0">
            <a:spAutoFit/>
          </a:bodyPr>
          <a:lstStyle/>
          <a:p>
            <a:endParaRPr lang="en-US">
              <a:solidFill>
                <a:schemeClr val="tx1"/>
              </a:solidFill>
            </a:endParaRPr>
          </a:p>
        </p:txBody>
      </p:sp>
    </p:spTree>
    <p:extLst>
      <p:ext uri="{BB962C8B-B14F-4D97-AF65-F5344CB8AC3E}">
        <p14:creationId xmlns:p14="http://schemas.microsoft.com/office/powerpoint/2010/main" val="24920007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8.png"/><Relationship Id="rId18" Type="http://schemas.openxmlformats.org/officeDocument/2006/relationships/image" Target="../media/image13.jpe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7.jpeg"/><Relationship Id="rId17" Type="http://schemas.openxmlformats.org/officeDocument/2006/relationships/image" Target="../media/image12.png"/><Relationship Id="rId2" Type="http://schemas.openxmlformats.org/officeDocument/2006/relationships/notesSlide" Target="../notesSlides/notesSlide1.xml"/><Relationship Id="rId16"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4.svg"/><Relationship Id="rId11" Type="http://schemas.openxmlformats.org/officeDocument/2006/relationships/image" Target="../media/image6.png"/><Relationship Id="rId5" Type="http://schemas.openxmlformats.org/officeDocument/2006/relationships/image" Target="../media/image2.png"/><Relationship Id="rId15" Type="http://schemas.openxmlformats.org/officeDocument/2006/relationships/image" Target="../media/image10.png"/><Relationship Id="rId10" Type="http://schemas.openxmlformats.org/officeDocument/2006/relationships/image" Target="../media/image5.jpeg"/><Relationship Id="rId19" Type="http://schemas.openxmlformats.org/officeDocument/2006/relationships/image" Target="../media/image14.jpeg"/><Relationship Id="rId4" Type="http://schemas.openxmlformats.org/officeDocument/2006/relationships/image" Target="../media/image2.svg"/><Relationship Id="rId9" Type="http://schemas.openxmlformats.org/officeDocument/2006/relationships/image" Target="../media/image4.jpeg"/><Relationship Id="rId1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Dikdörtgen: Yuvarlatılmış Köşeler 100">
            <a:extLst>
              <a:ext uri="{FF2B5EF4-FFF2-40B4-BE49-F238E27FC236}">
                <a16:creationId xmlns:a16="http://schemas.microsoft.com/office/drawing/2014/main" xmlns="" id="{265CB86C-9E14-4339-928B-ED8AF885FCD7}"/>
              </a:ext>
            </a:extLst>
          </p:cNvPr>
          <p:cNvSpPr/>
          <p:nvPr/>
        </p:nvSpPr>
        <p:spPr>
          <a:xfrm>
            <a:off x="-18000" y="94275"/>
            <a:ext cx="6857999" cy="927246"/>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 dirty="0"/>
          </a:p>
        </p:txBody>
      </p:sp>
      <p:sp>
        <p:nvSpPr>
          <p:cNvPr id="53" name="Dikdörtgen 52">
            <a:extLst>
              <a:ext uri="{FF2B5EF4-FFF2-40B4-BE49-F238E27FC236}">
                <a16:creationId xmlns:a16="http://schemas.microsoft.com/office/drawing/2014/main" xmlns="" id="{66F6C99C-10C0-4117-9639-2F281C6F8425}"/>
              </a:ext>
            </a:extLst>
          </p:cNvPr>
          <p:cNvSpPr/>
          <p:nvPr/>
        </p:nvSpPr>
        <p:spPr>
          <a:xfrm>
            <a:off x="-18000" y="-1"/>
            <a:ext cx="6863465" cy="1077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 dirty="0"/>
          </a:p>
        </p:txBody>
      </p:sp>
      <p:sp>
        <p:nvSpPr>
          <p:cNvPr id="97" name="Dikdörtgen 96">
            <a:extLst>
              <a:ext uri="{FF2B5EF4-FFF2-40B4-BE49-F238E27FC236}">
                <a16:creationId xmlns:a16="http://schemas.microsoft.com/office/drawing/2014/main" xmlns="" id="{7A072E95-AA1A-411F-9EB9-6CEEBDB488EA}"/>
              </a:ext>
            </a:extLst>
          </p:cNvPr>
          <p:cNvSpPr/>
          <p:nvPr/>
        </p:nvSpPr>
        <p:spPr>
          <a:xfrm>
            <a:off x="-18000" y="9808404"/>
            <a:ext cx="6876000" cy="1003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 dirty="0"/>
          </a:p>
        </p:txBody>
      </p:sp>
      <p:sp>
        <p:nvSpPr>
          <p:cNvPr id="113" name="Metin kutusu 112">
            <a:extLst>
              <a:ext uri="{FF2B5EF4-FFF2-40B4-BE49-F238E27FC236}">
                <a16:creationId xmlns:a16="http://schemas.microsoft.com/office/drawing/2014/main" xmlns="" id="{4E0B534A-0AF0-4853-A660-9B8BA2DBE671}"/>
              </a:ext>
            </a:extLst>
          </p:cNvPr>
          <p:cNvSpPr txBox="1"/>
          <p:nvPr/>
        </p:nvSpPr>
        <p:spPr>
          <a:xfrm>
            <a:off x="249359" y="5107530"/>
            <a:ext cx="2600433" cy="307777"/>
          </a:xfrm>
          <a:prstGeom prst="rect">
            <a:avLst/>
          </a:prstGeom>
          <a:noFill/>
        </p:spPr>
        <p:txBody>
          <a:bodyPr wrap="square" rtlCol="0">
            <a:spAutoFit/>
          </a:bodyPr>
          <a:lstStyle>
            <a:defPPr>
              <a:defRPr lang="en-US"/>
            </a:defPPr>
            <a:lvl1pPr>
              <a:defRPr sz="3200" i="1"/>
            </a:lvl1pPr>
          </a:lstStyle>
          <a:p>
            <a:r>
              <a:rPr lang="tr-TR" sz="1400" b="1" i="0" u="sng" dirty="0" smtClean="0">
                <a:latin typeface="Calibri" panose="020F0502020204030204" pitchFamily="34" charset="0"/>
                <a:cs typeface="Aharoni" panose="02010803020104030203" pitchFamily="2" charset="-79"/>
              </a:rPr>
              <a:t>DENEYİMLER </a:t>
            </a:r>
            <a:endParaRPr lang="en-US" sz="1400" b="1" i="0" u="sng" dirty="0">
              <a:latin typeface="Calibri" panose="020F0502020204030204" pitchFamily="34" charset="0"/>
              <a:cs typeface="Aharoni" panose="02010803020104030203" pitchFamily="2" charset="-79"/>
            </a:endParaRPr>
          </a:p>
        </p:txBody>
      </p:sp>
      <p:pic>
        <p:nvPicPr>
          <p:cNvPr id="24" name="Grafik 23" descr="E-posta">
            <a:extLst>
              <a:ext uri="{FF2B5EF4-FFF2-40B4-BE49-F238E27FC236}">
                <a16:creationId xmlns:a16="http://schemas.microsoft.com/office/drawing/2014/main" xmlns="" id="{6518C123-36FB-4C61-91D3-791E2F5D316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6388570" y="111424"/>
            <a:ext cx="144000" cy="144000"/>
          </a:xfrm>
          <a:prstGeom prst="rect">
            <a:avLst/>
          </a:prstGeom>
        </p:spPr>
      </p:pic>
      <p:pic>
        <p:nvPicPr>
          <p:cNvPr id="26" name="Grafik 25" descr="Alıcı">
            <a:extLst>
              <a:ext uri="{FF2B5EF4-FFF2-40B4-BE49-F238E27FC236}">
                <a16:creationId xmlns:a16="http://schemas.microsoft.com/office/drawing/2014/main" xmlns="" id="{42EA3ED0-FAA2-429B-B9F8-28DF12BF6E0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388570" y="347655"/>
            <a:ext cx="144000" cy="144000"/>
          </a:xfrm>
          <a:prstGeom prst="rect">
            <a:avLst/>
          </a:prstGeom>
        </p:spPr>
      </p:pic>
      <p:pic>
        <p:nvPicPr>
          <p:cNvPr id="31" name="Grafik 30" descr="İşaretleyici">
            <a:extLst>
              <a:ext uri="{FF2B5EF4-FFF2-40B4-BE49-F238E27FC236}">
                <a16:creationId xmlns:a16="http://schemas.microsoft.com/office/drawing/2014/main" xmlns="" id="{06E3E33F-EA94-4A0D-BCA1-A95020DB359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6356502" y="553406"/>
            <a:ext cx="216000" cy="216000"/>
          </a:xfrm>
          <a:prstGeom prst="rect">
            <a:avLst/>
          </a:prstGeom>
        </p:spPr>
      </p:pic>
      <p:sp>
        <p:nvSpPr>
          <p:cNvPr id="32" name="Metin kutusu 31">
            <a:extLst>
              <a:ext uri="{FF2B5EF4-FFF2-40B4-BE49-F238E27FC236}">
                <a16:creationId xmlns:a16="http://schemas.microsoft.com/office/drawing/2014/main" xmlns="" id="{81CF0C27-29A2-444D-95B9-4CC62890CFA5}"/>
              </a:ext>
            </a:extLst>
          </p:cNvPr>
          <p:cNvSpPr txBox="1"/>
          <p:nvPr/>
        </p:nvSpPr>
        <p:spPr>
          <a:xfrm>
            <a:off x="4953208" y="103712"/>
            <a:ext cx="1426318" cy="223138"/>
          </a:xfrm>
          <a:prstGeom prst="rect">
            <a:avLst/>
          </a:prstGeom>
          <a:noFill/>
        </p:spPr>
        <p:txBody>
          <a:bodyPr wrap="square" rtlCol="0">
            <a:spAutoFit/>
          </a:bodyPr>
          <a:lstStyle/>
          <a:p>
            <a:pPr algn="r"/>
            <a:r>
              <a:rPr lang="tr-TR" sz="850" dirty="0" smtClean="0"/>
              <a:t>okan.acar.067@gmail.com</a:t>
            </a:r>
            <a:endParaRPr lang="en-US" sz="850" dirty="0"/>
          </a:p>
        </p:txBody>
      </p:sp>
      <p:sp>
        <p:nvSpPr>
          <p:cNvPr id="127" name="Metin kutusu 126">
            <a:extLst>
              <a:ext uri="{FF2B5EF4-FFF2-40B4-BE49-F238E27FC236}">
                <a16:creationId xmlns:a16="http://schemas.microsoft.com/office/drawing/2014/main" xmlns="" id="{3B11A678-287D-4675-8BAC-59CCAD46BA82}"/>
              </a:ext>
            </a:extLst>
          </p:cNvPr>
          <p:cNvSpPr txBox="1"/>
          <p:nvPr/>
        </p:nvSpPr>
        <p:spPr>
          <a:xfrm>
            <a:off x="5162266" y="329624"/>
            <a:ext cx="1247862" cy="223138"/>
          </a:xfrm>
          <a:prstGeom prst="rect">
            <a:avLst/>
          </a:prstGeom>
          <a:noFill/>
        </p:spPr>
        <p:txBody>
          <a:bodyPr wrap="square" rtlCol="0">
            <a:spAutoFit/>
          </a:bodyPr>
          <a:lstStyle/>
          <a:p>
            <a:pPr algn="r"/>
            <a:r>
              <a:rPr lang="en-US" sz="850" dirty="0" smtClean="0"/>
              <a:t>+90 (</a:t>
            </a:r>
            <a:r>
              <a:rPr lang="tr-TR" sz="850" dirty="0" smtClean="0"/>
              <a:t>538</a:t>
            </a:r>
            <a:r>
              <a:rPr lang="en-US" sz="850" dirty="0" smtClean="0"/>
              <a:t>) </a:t>
            </a:r>
            <a:r>
              <a:rPr lang="tr-TR" sz="850" dirty="0" smtClean="0"/>
              <a:t>563 00 45</a:t>
            </a:r>
            <a:endParaRPr lang="en-US" sz="850" dirty="0"/>
          </a:p>
        </p:txBody>
      </p:sp>
      <p:sp>
        <p:nvSpPr>
          <p:cNvPr id="128" name="Metin kutusu 127">
            <a:extLst>
              <a:ext uri="{FF2B5EF4-FFF2-40B4-BE49-F238E27FC236}">
                <a16:creationId xmlns:a16="http://schemas.microsoft.com/office/drawing/2014/main" xmlns="" id="{C68D0DD0-DBD3-47A1-8FE2-2F0F8F96E106}"/>
              </a:ext>
            </a:extLst>
          </p:cNvPr>
          <p:cNvSpPr txBox="1"/>
          <p:nvPr/>
        </p:nvSpPr>
        <p:spPr>
          <a:xfrm>
            <a:off x="5162266" y="555031"/>
            <a:ext cx="1247862" cy="223138"/>
          </a:xfrm>
          <a:prstGeom prst="rect">
            <a:avLst/>
          </a:prstGeom>
          <a:noFill/>
        </p:spPr>
        <p:txBody>
          <a:bodyPr wrap="square" rtlCol="0">
            <a:spAutoFit/>
          </a:bodyPr>
          <a:lstStyle/>
          <a:p>
            <a:pPr algn="r"/>
            <a:r>
              <a:rPr lang="tr-TR" sz="850" dirty="0" smtClean="0"/>
              <a:t>Zonguldak</a:t>
            </a:r>
            <a:r>
              <a:rPr lang="en-US" sz="850" dirty="0" smtClean="0"/>
              <a:t>, </a:t>
            </a:r>
            <a:r>
              <a:rPr lang="en-US" sz="850" dirty="0"/>
              <a:t>TURKEY</a:t>
            </a:r>
          </a:p>
        </p:txBody>
      </p:sp>
      <p:sp>
        <p:nvSpPr>
          <p:cNvPr id="129" name="Metin kutusu 128">
            <a:extLst>
              <a:ext uri="{FF2B5EF4-FFF2-40B4-BE49-F238E27FC236}">
                <a16:creationId xmlns:a16="http://schemas.microsoft.com/office/drawing/2014/main" xmlns="" id="{6B3126BC-122F-49FC-8D29-FB57EFB63282}"/>
              </a:ext>
            </a:extLst>
          </p:cNvPr>
          <p:cNvSpPr txBox="1"/>
          <p:nvPr/>
        </p:nvSpPr>
        <p:spPr>
          <a:xfrm>
            <a:off x="247746" y="71021"/>
            <a:ext cx="2958102" cy="646331"/>
          </a:xfrm>
          <a:prstGeom prst="rect">
            <a:avLst/>
          </a:prstGeom>
          <a:noFill/>
        </p:spPr>
        <p:txBody>
          <a:bodyPr wrap="square" rtlCol="0">
            <a:spAutoFit/>
          </a:bodyPr>
          <a:lstStyle/>
          <a:p>
            <a:r>
              <a:rPr lang="en-US" sz="3600" b="1" dirty="0" smtClean="0">
                <a:solidFill>
                  <a:schemeClr val="tx1">
                    <a:lumMod val="75000"/>
                    <a:lumOff val="25000"/>
                  </a:schemeClr>
                </a:solidFill>
                <a:latin typeface="Abadi" panose="020B0604020104020204" pitchFamily="34" charset="0"/>
                <a:ea typeface="GungsuhChe" panose="02030609000101010101" pitchFamily="49" charset="-127"/>
              </a:rPr>
              <a:t> </a:t>
            </a:r>
            <a:r>
              <a:rPr lang="tr-TR" sz="3300" b="1" dirty="0" smtClean="0">
                <a:solidFill>
                  <a:schemeClr val="tx1">
                    <a:lumMod val="75000"/>
                    <a:lumOff val="25000"/>
                  </a:schemeClr>
                </a:solidFill>
                <a:latin typeface="Abadi" panose="020B0604020104020204" pitchFamily="34" charset="0"/>
                <a:ea typeface="GungsuhChe" panose="02030609000101010101" pitchFamily="49" charset="-127"/>
              </a:rPr>
              <a:t>Okan ACAR</a:t>
            </a:r>
            <a:endParaRPr lang="en-US" sz="3300" b="1" dirty="0">
              <a:solidFill>
                <a:schemeClr val="tx1">
                  <a:lumMod val="75000"/>
                  <a:lumOff val="25000"/>
                </a:schemeClr>
              </a:solidFill>
              <a:latin typeface="Abadi" panose="020B0604020104020204" pitchFamily="34" charset="0"/>
              <a:ea typeface="GungsuhChe" panose="02030609000101010101" pitchFamily="49" charset="-127"/>
            </a:endParaRPr>
          </a:p>
        </p:txBody>
      </p:sp>
      <p:sp>
        <p:nvSpPr>
          <p:cNvPr id="37" name="Metin kutusu 36">
            <a:extLst>
              <a:ext uri="{FF2B5EF4-FFF2-40B4-BE49-F238E27FC236}">
                <a16:creationId xmlns:a16="http://schemas.microsoft.com/office/drawing/2014/main" xmlns="" id="{8CFB8D58-5310-4FB8-895B-1B4BA17E6BA6}"/>
              </a:ext>
            </a:extLst>
          </p:cNvPr>
          <p:cNvSpPr txBox="1"/>
          <p:nvPr/>
        </p:nvSpPr>
        <p:spPr>
          <a:xfrm>
            <a:off x="247746" y="5477113"/>
            <a:ext cx="1089982" cy="230832"/>
          </a:xfrm>
          <a:prstGeom prst="rect">
            <a:avLst/>
          </a:prstGeom>
          <a:noFill/>
        </p:spPr>
        <p:txBody>
          <a:bodyPr wrap="square" rtlCol="0">
            <a:spAutoFit/>
          </a:bodyPr>
          <a:lstStyle/>
          <a:p>
            <a:r>
              <a:rPr lang="en-US" sz="900" dirty="0" smtClean="0">
                <a:solidFill>
                  <a:srgbClr val="F14E40"/>
                </a:solidFill>
              </a:rPr>
              <a:t>0</a:t>
            </a:r>
            <a:r>
              <a:rPr lang="tr-TR" sz="900" dirty="0">
                <a:solidFill>
                  <a:srgbClr val="F14E40"/>
                </a:solidFill>
              </a:rPr>
              <a:t>7</a:t>
            </a:r>
            <a:r>
              <a:rPr lang="en-US" sz="900" dirty="0" smtClean="0">
                <a:solidFill>
                  <a:srgbClr val="F14E40"/>
                </a:solidFill>
              </a:rPr>
              <a:t>.201</a:t>
            </a:r>
            <a:r>
              <a:rPr lang="tr-TR" sz="900" dirty="0" smtClean="0">
                <a:solidFill>
                  <a:srgbClr val="F14E40"/>
                </a:solidFill>
              </a:rPr>
              <a:t>7</a:t>
            </a:r>
            <a:r>
              <a:rPr lang="en-US" sz="900" dirty="0" smtClean="0">
                <a:solidFill>
                  <a:srgbClr val="F14E40"/>
                </a:solidFill>
              </a:rPr>
              <a:t>-</a:t>
            </a:r>
            <a:r>
              <a:rPr lang="tr-TR" sz="900" dirty="0" smtClean="0">
                <a:solidFill>
                  <a:srgbClr val="F14E40"/>
                </a:solidFill>
              </a:rPr>
              <a:t>09.2017</a:t>
            </a:r>
            <a:r>
              <a:rPr lang="en-US" sz="900" dirty="0" smtClean="0">
                <a:solidFill>
                  <a:srgbClr val="F14E40"/>
                </a:solidFill>
              </a:rPr>
              <a:t> </a:t>
            </a:r>
            <a:endParaRPr lang="en-US" sz="900" dirty="0">
              <a:solidFill>
                <a:srgbClr val="F14E40"/>
              </a:solidFill>
            </a:endParaRPr>
          </a:p>
        </p:txBody>
      </p:sp>
      <p:sp>
        <p:nvSpPr>
          <p:cNvPr id="132" name="Metin kutusu 131">
            <a:extLst>
              <a:ext uri="{FF2B5EF4-FFF2-40B4-BE49-F238E27FC236}">
                <a16:creationId xmlns:a16="http://schemas.microsoft.com/office/drawing/2014/main" xmlns="" id="{643C184B-224F-4607-8E04-BB95A328102F}"/>
              </a:ext>
            </a:extLst>
          </p:cNvPr>
          <p:cNvSpPr txBox="1"/>
          <p:nvPr/>
        </p:nvSpPr>
        <p:spPr>
          <a:xfrm>
            <a:off x="190311" y="5704758"/>
            <a:ext cx="1764353" cy="400110"/>
          </a:xfrm>
          <a:prstGeom prst="rect">
            <a:avLst/>
          </a:prstGeom>
          <a:noFill/>
        </p:spPr>
        <p:txBody>
          <a:bodyPr wrap="square" rtlCol="0">
            <a:spAutoFit/>
          </a:bodyPr>
          <a:lstStyle>
            <a:defPPr>
              <a:defRPr lang="en-US"/>
            </a:defPPr>
            <a:lvl1pPr>
              <a:defRPr sz="3200" i="1"/>
            </a:lvl1pPr>
          </a:lstStyle>
          <a:p>
            <a:r>
              <a:rPr lang="tr-TR" sz="1000" b="1" i="0" dirty="0" smtClean="0">
                <a:latin typeface="Calibri" panose="020F0502020204030204" pitchFamily="34" charset="0"/>
                <a:cs typeface="Aharoni" panose="02010803020104030203" pitchFamily="2" charset="-79"/>
              </a:rPr>
              <a:t>Dış Çekim Servisi</a:t>
            </a:r>
            <a:endParaRPr lang="en-US" sz="1000" b="1" i="0" dirty="0">
              <a:latin typeface="Calibri" panose="020F0502020204030204" pitchFamily="34" charset="0"/>
              <a:cs typeface="Aharoni" panose="02010803020104030203" pitchFamily="2" charset="-79"/>
            </a:endParaRPr>
          </a:p>
          <a:p>
            <a:r>
              <a:rPr lang="tr-TR" sz="1000" i="0" dirty="0" smtClean="0">
                <a:latin typeface="Calibri" panose="020F0502020204030204" pitchFamily="34" charset="0"/>
                <a:cs typeface="Aharoni" panose="02010803020104030203" pitchFamily="2" charset="-79"/>
              </a:rPr>
              <a:t>TRT – Ankara</a:t>
            </a:r>
            <a:endParaRPr lang="en-US" sz="1000" i="0" dirty="0">
              <a:latin typeface="Calibri" panose="020F0502020204030204" pitchFamily="34" charset="0"/>
              <a:cs typeface="Aharoni" panose="02010803020104030203" pitchFamily="2" charset="-79"/>
            </a:endParaRPr>
          </a:p>
        </p:txBody>
      </p:sp>
      <p:sp>
        <p:nvSpPr>
          <p:cNvPr id="46" name="Dikdörtgen 45">
            <a:extLst>
              <a:ext uri="{FF2B5EF4-FFF2-40B4-BE49-F238E27FC236}">
                <a16:creationId xmlns:a16="http://schemas.microsoft.com/office/drawing/2014/main" xmlns="" id="{EE9DE3EE-3AE3-423B-BC13-63CD7AA99759}"/>
              </a:ext>
            </a:extLst>
          </p:cNvPr>
          <p:cNvSpPr/>
          <p:nvPr/>
        </p:nvSpPr>
        <p:spPr>
          <a:xfrm>
            <a:off x="190311" y="1196846"/>
            <a:ext cx="3416930" cy="877163"/>
          </a:xfrm>
          <a:prstGeom prst="rect">
            <a:avLst/>
          </a:prstGeom>
        </p:spPr>
        <p:txBody>
          <a:bodyPr wrap="square">
            <a:spAutoFit/>
          </a:bodyPr>
          <a:lstStyle/>
          <a:p>
            <a:pPr marL="85725" indent="-85725">
              <a:buFont typeface="Arial" panose="020B0604020202020204" pitchFamily="34" charset="0"/>
              <a:buChar char="•"/>
            </a:pPr>
            <a:r>
              <a:rPr lang="tr-TR" sz="1050" dirty="0"/>
              <a:t>Doğum tarihi &amp; Yeri : 30.08.1994 ,  Zonguldak / Ereğli</a:t>
            </a:r>
          </a:p>
          <a:p>
            <a:pPr marL="85725" indent="-85725">
              <a:buFont typeface="Arial" panose="020B0604020202020204" pitchFamily="34" charset="0"/>
              <a:buChar char="•"/>
            </a:pPr>
            <a:r>
              <a:rPr lang="tr-TR" sz="1050" dirty="0"/>
              <a:t>Uyruk : TC</a:t>
            </a:r>
          </a:p>
          <a:p>
            <a:pPr marL="85725" indent="-85725">
              <a:buFont typeface="Arial" panose="020B0604020202020204" pitchFamily="34" charset="0"/>
              <a:buChar char="•"/>
            </a:pPr>
            <a:r>
              <a:rPr lang="tr-TR" sz="1050" dirty="0" smtClean="0"/>
              <a:t>Medeni Hal : Bekar</a:t>
            </a:r>
          </a:p>
          <a:p>
            <a:pPr marL="85725" indent="-85725">
              <a:buFont typeface="Arial" panose="020B0604020202020204" pitchFamily="34" charset="0"/>
              <a:buChar char="•"/>
            </a:pPr>
            <a:r>
              <a:rPr lang="tr-TR" sz="1050" dirty="0" smtClean="0"/>
              <a:t>Ehliyet Bilgisi : B</a:t>
            </a:r>
            <a:endParaRPr lang="en-US" sz="900" dirty="0"/>
          </a:p>
          <a:p>
            <a:pPr marL="85725" indent="-85725">
              <a:buFont typeface="Arial" panose="020B0604020202020204" pitchFamily="34" charset="0"/>
              <a:buChar char="•"/>
            </a:pPr>
            <a:endParaRPr lang="en-US" sz="900" dirty="0"/>
          </a:p>
        </p:txBody>
      </p:sp>
      <p:sp>
        <p:nvSpPr>
          <p:cNvPr id="145" name="Metin kutusu 144">
            <a:extLst>
              <a:ext uri="{FF2B5EF4-FFF2-40B4-BE49-F238E27FC236}">
                <a16:creationId xmlns:a16="http://schemas.microsoft.com/office/drawing/2014/main" xmlns="" id="{C772DA71-6F67-4664-BC5B-0FE3546BD23A}"/>
              </a:ext>
            </a:extLst>
          </p:cNvPr>
          <p:cNvSpPr txBox="1"/>
          <p:nvPr/>
        </p:nvSpPr>
        <p:spPr>
          <a:xfrm>
            <a:off x="247746" y="3386990"/>
            <a:ext cx="1005209" cy="307777"/>
          </a:xfrm>
          <a:prstGeom prst="rect">
            <a:avLst/>
          </a:prstGeom>
          <a:noFill/>
        </p:spPr>
        <p:txBody>
          <a:bodyPr wrap="square" rtlCol="0">
            <a:spAutoFit/>
          </a:bodyPr>
          <a:lstStyle>
            <a:defPPr>
              <a:defRPr lang="en-US"/>
            </a:defPPr>
            <a:lvl1pPr>
              <a:defRPr sz="3200" i="1"/>
            </a:lvl1pPr>
          </a:lstStyle>
          <a:p>
            <a:r>
              <a:rPr lang="en-US" sz="1400" b="1" i="0" u="sng" dirty="0" smtClean="0">
                <a:cs typeface="Aharoni" panose="02010803020104030203" pitchFamily="2" charset="-79"/>
              </a:rPr>
              <a:t>E</a:t>
            </a:r>
            <a:r>
              <a:rPr lang="tr-TR" sz="1400" b="1" i="0" u="sng" dirty="0" smtClean="0">
                <a:cs typeface="Aharoni" panose="02010803020104030203" pitchFamily="2" charset="-79"/>
              </a:rPr>
              <a:t>ĞİTİM</a:t>
            </a:r>
            <a:endParaRPr lang="en-US" sz="1400" b="1" i="0" u="sng" dirty="0">
              <a:cs typeface="Aharoni" panose="02010803020104030203" pitchFamily="2" charset="-79"/>
            </a:endParaRPr>
          </a:p>
        </p:txBody>
      </p:sp>
      <p:sp>
        <p:nvSpPr>
          <p:cNvPr id="146" name="Metin kutusu 145">
            <a:extLst>
              <a:ext uri="{FF2B5EF4-FFF2-40B4-BE49-F238E27FC236}">
                <a16:creationId xmlns:a16="http://schemas.microsoft.com/office/drawing/2014/main" xmlns="" id="{58980722-45D3-4596-82EE-9E82076F2AC8}"/>
              </a:ext>
            </a:extLst>
          </p:cNvPr>
          <p:cNvSpPr txBox="1"/>
          <p:nvPr/>
        </p:nvSpPr>
        <p:spPr>
          <a:xfrm>
            <a:off x="179088" y="3617931"/>
            <a:ext cx="1089982" cy="230832"/>
          </a:xfrm>
          <a:prstGeom prst="rect">
            <a:avLst/>
          </a:prstGeom>
          <a:noFill/>
        </p:spPr>
        <p:txBody>
          <a:bodyPr wrap="square" rtlCol="0">
            <a:spAutoFit/>
          </a:bodyPr>
          <a:lstStyle/>
          <a:p>
            <a:r>
              <a:rPr lang="en-US" sz="900" dirty="0" smtClean="0">
                <a:solidFill>
                  <a:srgbClr val="F14E40"/>
                </a:solidFill>
              </a:rPr>
              <a:t>0</a:t>
            </a:r>
            <a:r>
              <a:rPr lang="tr-TR" sz="900" dirty="0" smtClean="0">
                <a:solidFill>
                  <a:srgbClr val="F14E40"/>
                </a:solidFill>
              </a:rPr>
              <a:t>9</a:t>
            </a:r>
            <a:r>
              <a:rPr lang="en-US" sz="900" dirty="0" smtClean="0">
                <a:solidFill>
                  <a:srgbClr val="F14E40"/>
                </a:solidFill>
              </a:rPr>
              <a:t>.</a:t>
            </a:r>
            <a:r>
              <a:rPr lang="tr-TR" sz="900" dirty="0" smtClean="0">
                <a:solidFill>
                  <a:srgbClr val="F14E40"/>
                </a:solidFill>
              </a:rPr>
              <a:t>2018</a:t>
            </a:r>
            <a:r>
              <a:rPr lang="en-US" sz="900" dirty="0" smtClean="0">
                <a:solidFill>
                  <a:srgbClr val="F14E40"/>
                </a:solidFill>
              </a:rPr>
              <a:t>- .20</a:t>
            </a:r>
            <a:r>
              <a:rPr lang="tr-TR" sz="900" dirty="0" smtClean="0">
                <a:solidFill>
                  <a:srgbClr val="F14E40"/>
                </a:solidFill>
              </a:rPr>
              <a:t>20</a:t>
            </a:r>
            <a:endParaRPr lang="en-US" sz="900" dirty="0">
              <a:solidFill>
                <a:srgbClr val="F14E40"/>
              </a:solidFill>
            </a:endParaRPr>
          </a:p>
        </p:txBody>
      </p:sp>
      <p:sp>
        <p:nvSpPr>
          <p:cNvPr id="147" name="Metin kutusu 146">
            <a:extLst>
              <a:ext uri="{FF2B5EF4-FFF2-40B4-BE49-F238E27FC236}">
                <a16:creationId xmlns:a16="http://schemas.microsoft.com/office/drawing/2014/main" xmlns="" id="{BA76FD46-2A98-45B5-A7BD-75BDACF9C114}"/>
              </a:ext>
            </a:extLst>
          </p:cNvPr>
          <p:cNvSpPr txBox="1"/>
          <p:nvPr/>
        </p:nvSpPr>
        <p:spPr>
          <a:xfrm>
            <a:off x="172340" y="3859061"/>
            <a:ext cx="2777902" cy="400110"/>
          </a:xfrm>
          <a:prstGeom prst="rect">
            <a:avLst/>
          </a:prstGeom>
          <a:noFill/>
        </p:spPr>
        <p:txBody>
          <a:bodyPr wrap="square" rtlCol="0">
            <a:spAutoFit/>
          </a:bodyPr>
          <a:lstStyle>
            <a:defPPr>
              <a:defRPr lang="en-US"/>
            </a:defPPr>
            <a:lvl1pPr>
              <a:defRPr sz="3200" i="1"/>
            </a:lvl1pPr>
          </a:lstStyle>
          <a:p>
            <a:r>
              <a:rPr lang="tr-TR" sz="1000" b="1" i="0" dirty="0" smtClean="0">
                <a:latin typeface="Calibri" panose="020F0502020204030204" pitchFamily="34" charset="0"/>
                <a:cs typeface="Aharoni" panose="02010803020104030203" pitchFamily="2" charset="-79"/>
              </a:rPr>
              <a:t>İletişim Fakültesi  Gazetecilik Bölümü(D.P – 3.17)</a:t>
            </a:r>
          </a:p>
          <a:p>
            <a:r>
              <a:rPr lang="tr-TR" sz="1000" i="0" dirty="0" smtClean="0">
                <a:latin typeface="Calibri" panose="020F0502020204030204" pitchFamily="34" charset="0"/>
                <a:cs typeface="Aharoni" panose="02010803020104030203" pitchFamily="2" charset="-79"/>
              </a:rPr>
              <a:t>Kastamonu Üniversitesi</a:t>
            </a:r>
            <a:r>
              <a:rPr lang="en-US" sz="1000" i="0" dirty="0" smtClean="0">
                <a:latin typeface="Calibri" panose="020F0502020204030204" pitchFamily="34" charset="0"/>
                <a:cs typeface="Aharoni" panose="02010803020104030203" pitchFamily="2" charset="-79"/>
              </a:rPr>
              <a:t> – </a:t>
            </a:r>
            <a:r>
              <a:rPr lang="tr-TR" sz="1000" i="0" dirty="0" smtClean="0">
                <a:latin typeface="Calibri" panose="020F0502020204030204" pitchFamily="34" charset="0"/>
                <a:cs typeface="Aharoni" panose="02010803020104030203" pitchFamily="2" charset="-79"/>
              </a:rPr>
              <a:t>Kastamonu </a:t>
            </a:r>
            <a:endParaRPr lang="en-US" sz="1000" i="0" dirty="0">
              <a:latin typeface="Calibri" panose="020F0502020204030204" pitchFamily="34" charset="0"/>
              <a:cs typeface="Aharoni" panose="02010803020104030203" pitchFamily="2" charset="-79"/>
            </a:endParaRPr>
          </a:p>
        </p:txBody>
      </p:sp>
      <p:pic>
        <p:nvPicPr>
          <p:cNvPr id="7" name="Resim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56445" y="3414523"/>
            <a:ext cx="445871" cy="434240"/>
          </a:xfrm>
          <a:prstGeom prst="rect">
            <a:avLst/>
          </a:prstGeom>
        </p:spPr>
      </p:pic>
      <p:sp>
        <p:nvSpPr>
          <p:cNvPr id="93" name="Metin kutusu 92">
            <a:extLst>
              <a:ext uri="{FF2B5EF4-FFF2-40B4-BE49-F238E27FC236}">
                <a16:creationId xmlns:a16="http://schemas.microsoft.com/office/drawing/2014/main" xmlns="" id="{58980722-45D3-4596-82EE-9E82076F2AC8}"/>
              </a:ext>
            </a:extLst>
          </p:cNvPr>
          <p:cNvSpPr txBox="1"/>
          <p:nvPr/>
        </p:nvSpPr>
        <p:spPr>
          <a:xfrm>
            <a:off x="216927" y="4352173"/>
            <a:ext cx="1089982" cy="230832"/>
          </a:xfrm>
          <a:prstGeom prst="rect">
            <a:avLst/>
          </a:prstGeom>
          <a:noFill/>
        </p:spPr>
        <p:txBody>
          <a:bodyPr wrap="square" rtlCol="0">
            <a:spAutoFit/>
          </a:bodyPr>
          <a:lstStyle/>
          <a:p>
            <a:r>
              <a:rPr lang="en-US" sz="900" dirty="0" smtClean="0">
                <a:solidFill>
                  <a:srgbClr val="F14E40"/>
                </a:solidFill>
              </a:rPr>
              <a:t>0</a:t>
            </a:r>
            <a:r>
              <a:rPr lang="tr-TR" sz="900" dirty="0" smtClean="0">
                <a:solidFill>
                  <a:srgbClr val="F14E40"/>
                </a:solidFill>
              </a:rPr>
              <a:t>9</a:t>
            </a:r>
            <a:r>
              <a:rPr lang="en-US" sz="900" dirty="0" smtClean="0">
                <a:solidFill>
                  <a:srgbClr val="F14E40"/>
                </a:solidFill>
              </a:rPr>
              <a:t>.</a:t>
            </a:r>
            <a:r>
              <a:rPr lang="tr-TR" sz="900" dirty="0" smtClean="0">
                <a:solidFill>
                  <a:srgbClr val="F14E40"/>
                </a:solidFill>
              </a:rPr>
              <a:t>2016</a:t>
            </a:r>
            <a:r>
              <a:rPr lang="en-US" sz="900" dirty="0" smtClean="0">
                <a:solidFill>
                  <a:srgbClr val="F14E40"/>
                </a:solidFill>
              </a:rPr>
              <a:t>- 0</a:t>
            </a:r>
            <a:r>
              <a:rPr lang="tr-TR" sz="900" dirty="0" smtClean="0">
                <a:solidFill>
                  <a:srgbClr val="F14E40"/>
                </a:solidFill>
              </a:rPr>
              <a:t>6</a:t>
            </a:r>
            <a:r>
              <a:rPr lang="en-US" sz="900" dirty="0" smtClean="0">
                <a:solidFill>
                  <a:srgbClr val="F14E40"/>
                </a:solidFill>
              </a:rPr>
              <a:t>.20</a:t>
            </a:r>
            <a:r>
              <a:rPr lang="tr-TR" sz="900" dirty="0" smtClean="0">
                <a:solidFill>
                  <a:srgbClr val="F14E40"/>
                </a:solidFill>
              </a:rPr>
              <a:t>18</a:t>
            </a:r>
            <a:endParaRPr lang="en-US" sz="900" dirty="0">
              <a:solidFill>
                <a:srgbClr val="F14E40"/>
              </a:solidFill>
            </a:endParaRPr>
          </a:p>
        </p:txBody>
      </p:sp>
      <p:sp>
        <p:nvSpPr>
          <p:cNvPr id="94" name="Metin kutusu 93">
            <a:extLst>
              <a:ext uri="{FF2B5EF4-FFF2-40B4-BE49-F238E27FC236}">
                <a16:creationId xmlns:a16="http://schemas.microsoft.com/office/drawing/2014/main" xmlns="" id="{BA76FD46-2A98-45B5-A7BD-75BDACF9C114}"/>
              </a:ext>
            </a:extLst>
          </p:cNvPr>
          <p:cNvSpPr txBox="1"/>
          <p:nvPr/>
        </p:nvSpPr>
        <p:spPr>
          <a:xfrm>
            <a:off x="172340" y="4526566"/>
            <a:ext cx="2114267" cy="400110"/>
          </a:xfrm>
          <a:prstGeom prst="rect">
            <a:avLst/>
          </a:prstGeom>
          <a:noFill/>
        </p:spPr>
        <p:txBody>
          <a:bodyPr wrap="square" rtlCol="0">
            <a:spAutoFit/>
          </a:bodyPr>
          <a:lstStyle>
            <a:defPPr>
              <a:defRPr lang="en-US"/>
            </a:defPPr>
            <a:lvl1pPr>
              <a:defRPr sz="3200" i="1"/>
            </a:lvl1pPr>
          </a:lstStyle>
          <a:p>
            <a:r>
              <a:rPr lang="tr-TR" sz="1000" b="1" i="0" dirty="0" smtClean="0">
                <a:latin typeface="Calibri" panose="020F0502020204030204" pitchFamily="34" charset="0"/>
                <a:cs typeface="Aharoni" panose="02010803020104030203" pitchFamily="2" charset="-79"/>
              </a:rPr>
              <a:t>Medya İletişim Bölümü – (D.P 3.01) </a:t>
            </a:r>
            <a:endParaRPr lang="tr-TR" sz="1000" i="0" dirty="0" smtClean="0">
              <a:latin typeface="Calibri" panose="020F0502020204030204" pitchFamily="34" charset="0"/>
              <a:cs typeface="Aharoni" panose="02010803020104030203" pitchFamily="2" charset="-79"/>
            </a:endParaRPr>
          </a:p>
          <a:p>
            <a:r>
              <a:rPr lang="tr-TR" sz="1000" i="0" dirty="0" smtClean="0">
                <a:latin typeface="Calibri" panose="020F0502020204030204" pitchFamily="34" charset="0"/>
                <a:cs typeface="Aharoni" panose="02010803020104030203" pitchFamily="2" charset="-79"/>
              </a:rPr>
              <a:t>Bingöl Üniversitesi – Bingöl </a:t>
            </a:r>
            <a:endParaRPr lang="en-US" sz="1000" i="0" dirty="0">
              <a:latin typeface="Calibri" panose="020F0502020204030204" pitchFamily="34" charset="0"/>
              <a:cs typeface="Aharoni" panose="02010803020104030203" pitchFamily="2" charset="-79"/>
            </a:endParaRPr>
          </a:p>
        </p:txBody>
      </p:sp>
      <p:pic>
        <p:nvPicPr>
          <p:cNvPr id="5" name="Resim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12482" y="4536998"/>
            <a:ext cx="389834" cy="376839"/>
          </a:xfrm>
          <a:prstGeom prst="rect">
            <a:avLst/>
          </a:prstGeom>
        </p:spPr>
      </p:pic>
      <p:pic>
        <p:nvPicPr>
          <p:cNvPr id="9" name="Resim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89873" y="5633277"/>
            <a:ext cx="521616" cy="279490"/>
          </a:xfrm>
          <a:prstGeom prst="rect">
            <a:avLst/>
          </a:prstGeom>
        </p:spPr>
      </p:pic>
      <p:sp>
        <p:nvSpPr>
          <p:cNvPr id="45" name="Metin kutusu 44">
            <a:extLst>
              <a:ext uri="{FF2B5EF4-FFF2-40B4-BE49-F238E27FC236}">
                <a16:creationId xmlns:a16="http://schemas.microsoft.com/office/drawing/2014/main" xmlns="" id="{8CFB8D58-5310-4FB8-895B-1B4BA17E6BA6}"/>
              </a:ext>
            </a:extLst>
          </p:cNvPr>
          <p:cNvSpPr txBox="1"/>
          <p:nvPr/>
        </p:nvSpPr>
        <p:spPr>
          <a:xfrm>
            <a:off x="190311" y="7498908"/>
            <a:ext cx="1089982" cy="230832"/>
          </a:xfrm>
          <a:prstGeom prst="rect">
            <a:avLst/>
          </a:prstGeom>
          <a:noFill/>
        </p:spPr>
        <p:txBody>
          <a:bodyPr wrap="square" rtlCol="0">
            <a:spAutoFit/>
          </a:bodyPr>
          <a:lstStyle/>
          <a:p>
            <a:r>
              <a:rPr lang="en-US" sz="900" dirty="0" smtClean="0">
                <a:solidFill>
                  <a:srgbClr val="F14E40"/>
                </a:solidFill>
              </a:rPr>
              <a:t>0</a:t>
            </a:r>
            <a:r>
              <a:rPr lang="tr-TR" sz="900" dirty="0" smtClean="0">
                <a:solidFill>
                  <a:srgbClr val="F14E40"/>
                </a:solidFill>
              </a:rPr>
              <a:t>3</a:t>
            </a:r>
            <a:r>
              <a:rPr lang="en-US" sz="900" dirty="0" smtClean="0">
                <a:solidFill>
                  <a:srgbClr val="F14E40"/>
                </a:solidFill>
              </a:rPr>
              <a:t>.201</a:t>
            </a:r>
            <a:r>
              <a:rPr lang="tr-TR" sz="900" dirty="0" smtClean="0">
                <a:solidFill>
                  <a:srgbClr val="F14E40"/>
                </a:solidFill>
              </a:rPr>
              <a:t>7</a:t>
            </a:r>
            <a:r>
              <a:rPr lang="en-US" sz="900" dirty="0" smtClean="0">
                <a:solidFill>
                  <a:srgbClr val="F14E40"/>
                </a:solidFill>
              </a:rPr>
              <a:t>– 0</a:t>
            </a:r>
            <a:r>
              <a:rPr lang="tr-TR" sz="900" dirty="0" smtClean="0">
                <a:solidFill>
                  <a:srgbClr val="F14E40"/>
                </a:solidFill>
              </a:rPr>
              <a:t>6</a:t>
            </a:r>
            <a:r>
              <a:rPr lang="en-US" sz="900" dirty="0" smtClean="0">
                <a:solidFill>
                  <a:srgbClr val="F14E40"/>
                </a:solidFill>
              </a:rPr>
              <a:t>.201</a:t>
            </a:r>
            <a:r>
              <a:rPr lang="tr-TR" sz="900" dirty="0" smtClean="0">
                <a:solidFill>
                  <a:srgbClr val="F14E40"/>
                </a:solidFill>
              </a:rPr>
              <a:t>7</a:t>
            </a:r>
            <a:endParaRPr lang="en-US" sz="900" dirty="0">
              <a:solidFill>
                <a:srgbClr val="F14E40"/>
              </a:solidFill>
            </a:endParaRPr>
          </a:p>
        </p:txBody>
      </p:sp>
      <p:sp>
        <p:nvSpPr>
          <p:cNvPr id="47" name="Metin kutusu 46">
            <a:extLst>
              <a:ext uri="{FF2B5EF4-FFF2-40B4-BE49-F238E27FC236}">
                <a16:creationId xmlns:a16="http://schemas.microsoft.com/office/drawing/2014/main" xmlns="" id="{643C184B-224F-4607-8E04-BB95A328102F}"/>
              </a:ext>
            </a:extLst>
          </p:cNvPr>
          <p:cNvSpPr txBox="1"/>
          <p:nvPr/>
        </p:nvSpPr>
        <p:spPr>
          <a:xfrm>
            <a:off x="226811" y="7725459"/>
            <a:ext cx="1533237" cy="400110"/>
          </a:xfrm>
          <a:prstGeom prst="rect">
            <a:avLst/>
          </a:prstGeom>
          <a:noFill/>
        </p:spPr>
        <p:txBody>
          <a:bodyPr wrap="square" rtlCol="0">
            <a:spAutoFit/>
          </a:bodyPr>
          <a:lstStyle>
            <a:defPPr>
              <a:defRPr lang="en-US"/>
            </a:defPPr>
            <a:lvl1pPr>
              <a:defRPr sz="3200" i="1"/>
            </a:lvl1pPr>
          </a:lstStyle>
          <a:p>
            <a:r>
              <a:rPr lang="tr-TR" sz="1000" b="1" i="0" dirty="0" smtClean="0">
                <a:latin typeface="Calibri" panose="020F0502020204030204" pitchFamily="34" charset="0"/>
                <a:cs typeface="Aharoni" panose="02010803020104030203" pitchFamily="2" charset="-79"/>
              </a:rPr>
              <a:t>Foto Muhabir</a:t>
            </a:r>
            <a:endParaRPr lang="en-US" sz="1000" b="1" i="0" dirty="0" smtClean="0">
              <a:latin typeface="Calibri" panose="020F0502020204030204" pitchFamily="34" charset="0"/>
              <a:cs typeface="Aharoni" panose="02010803020104030203" pitchFamily="2" charset="-79"/>
            </a:endParaRPr>
          </a:p>
          <a:p>
            <a:r>
              <a:rPr lang="tr-TR" sz="1000" i="0" dirty="0" smtClean="0">
                <a:latin typeface="Calibri" panose="020F0502020204030204" pitchFamily="34" charset="0"/>
                <a:cs typeface="Aharoni" panose="02010803020104030203" pitchFamily="2" charset="-79"/>
              </a:rPr>
              <a:t>Ajans12</a:t>
            </a:r>
            <a:r>
              <a:rPr lang="en-US" sz="1000" i="0" dirty="0" smtClean="0">
                <a:latin typeface="Calibri" panose="020F0502020204030204" pitchFamily="34" charset="0"/>
                <a:cs typeface="Aharoni" panose="02010803020104030203" pitchFamily="2" charset="-79"/>
              </a:rPr>
              <a:t>– </a:t>
            </a:r>
            <a:r>
              <a:rPr lang="tr-TR" sz="1000" i="0" dirty="0" smtClean="0">
                <a:latin typeface="Calibri" panose="020F0502020204030204" pitchFamily="34" charset="0"/>
                <a:cs typeface="Aharoni" panose="02010803020104030203" pitchFamily="2" charset="-79"/>
              </a:rPr>
              <a:t> Bingöl </a:t>
            </a:r>
            <a:endParaRPr lang="en-US" sz="1000" i="0" dirty="0">
              <a:latin typeface="Calibri" panose="020F0502020204030204" pitchFamily="34" charset="0"/>
              <a:cs typeface="Aharoni" panose="02010803020104030203" pitchFamily="2" charset="-79"/>
            </a:endParaRPr>
          </a:p>
        </p:txBody>
      </p:sp>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2136112" y="7833076"/>
            <a:ext cx="611811" cy="163895"/>
          </a:xfrm>
          <a:prstGeom prst="rect">
            <a:avLst/>
          </a:prstGeom>
          <a:noFill/>
          <a:extLst>
            <a:ext uri="{909E8E84-426E-40DD-AFC4-6F175D3DCCD1}">
              <a14:hiddenFill xmlns:a14="http://schemas.microsoft.com/office/drawing/2010/main">
                <a:solidFill>
                  <a:srgbClr val="FFFFFF"/>
                </a:solidFill>
              </a14:hiddenFill>
            </a:ext>
          </a:extLst>
        </p:spPr>
      </p:pic>
      <p:sp>
        <p:nvSpPr>
          <p:cNvPr id="58" name="Metin kutusu 57">
            <a:extLst>
              <a:ext uri="{FF2B5EF4-FFF2-40B4-BE49-F238E27FC236}">
                <a16:creationId xmlns:a16="http://schemas.microsoft.com/office/drawing/2014/main" xmlns="" id="{B9A1CD25-9218-4EDB-8C4E-69B3627D8295}"/>
              </a:ext>
            </a:extLst>
          </p:cNvPr>
          <p:cNvSpPr txBox="1"/>
          <p:nvPr/>
        </p:nvSpPr>
        <p:spPr>
          <a:xfrm>
            <a:off x="3382790" y="3969432"/>
            <a:ext cx="2964103" cy="307777"/>
          </a:xfrm>
          <a:prstGeom prst="rect">
            <a:avLst/>
          </a:prstGeom>
          <a:noFill/>
        </p:spPr>
        <p:txBody>
          <a:bodyPr wrap="square" rtlCol="0">
            <a:spAutoFit/>
          </a:bodyPr>
          <a:lstStyle>
            <a:defPPr>
              <a:defRPr lang="en-US"/>
            </a:defPPr>
            <a:lvl1pPr>
              <a:defRPr sz="3200" i="1"/>
            </a:lvl1pPr>
          </a:lstStyle>
          <a:p>
            <a:r>
              <a:rPr lang="tr-TR" sz="1400" b="1" i="0" u="sng" dirty="0" smtClean="0">
                <a:latin typeface="Calibri" panose="020F0502020204030204" pitchFamily="34" charset="0"/>
                <a:cs typeface="Aharoni" panose="02010803020104030203" pitchFamily="2" charset="-79"/>
              </a:rPr>
              <a:t>BECERİ VE YETKİNLİKLER</a:t>
            </a:r>
            <a:endParaRPr lang="en-US" sz="1400" b="1" i="0" u="sng" dirty="0">
              <a:latin typeface="Calibri" panose="020F0502020204030204" pitchFamily="34" charset="0"/>
              <a:cs typeface="Aharoni" panose="02010803020104030203" pitchFamily="2" charset="-79"/>
            </a:endParaRPr>
          </a:p>
        </p:txBody>
      </p:sp>
      <p:sp>
        <p:nvSpPr>
          <p:cNvPr id="59" name="Metin kutusu 58">
            <a:extLst>
              <a:ext uri="{FF2B5EF4-FFF2-40B4-BE49-F238E27FC236}">
                <a16:creationId xmlns:a16="http://schemas.microsoft.com/office/drawing/2014/main" xmlns="" id="{772DF4C1-4C13-49E1-99B0-15B1C93300B2}"/>
              </a:ext>
            </a:extLst>
          </p:cNvPr>
          <p:cNvSpPr txBox="1"/>
          <p:nvPr/>
        </p:nvSpPr>
        <p:spPr>
          <a:xfrm>
            <a:off x="314549" y="8923158"/>
            <a:ext cx="2455153" cy="307777"/>
          </a:xfrm>
          <a:prstGeom prst="rect">
            <a:avLst/>
          </a:prstGeom>
          <a:noFill/>
        </p:spPr>
        <p:txBody>
          <a:bodyPr wrap="square" rtlCol="0">
            <a:spAutoFit/>
          </a:bodyPr>
          <a:lstStyle>
            <a:defPPr>
              <a:defRPr lang="en-US"/>
            </a:defPPr>
            <a:lvl1pPr>
              <a:defRPr sz="3200" i="1"/>
            </a:lvl1pPr>
          </a:lstStyle>
          <a:p>
            <a:r>
              <a:rPr lang="tr-TR" sz="1400" b="1" i="0" u="sng" dirty="0" smtClean="0">
                <a:latin typeface="Calibri" panose="020F0502020204030204" pitchFamily="34" charset="0"/>
                <a:cs typeface="Aharoni" panose="02010803020104030203" pitchFamily="2" charset="-79"/>
              </a:rPr>
              <a:t>Y</a:t>
            </a:r>
            <a:r>
              <a:rPr lang="en-US" sz="1400" b="1" i="0" u="sng" dirty="0" smtClean="0">
                <a:latin typeface="Calibri" panose="020F0502020204030204" pitchFamily="34" charset="0"/>
                <a:cs typeface="Aharoni" panose="02010803020104030203" pitchFamily="2" charset="-79"/>
              </a:rPr>
              <a:t>A</a:t>
            </a:r>
            <a:r>
              <a:rPr lang="tr-TR" sz="1400" b="1" i="0" u="sng" dirty="0" smtClean="0">
                <a:latin typeface="Calibri" panose="020F0502020204030204" pitchFamily="34" charset="0"/>
                <a:cs typeface="Aharoni" panose="02010803020104030203" pitchFamily="2" charset="-79"/>
              </a:rPr>
              <a:t>BANCI DİL</a:t>
            </a:r>
            <a:endParaRPr lang="en-US" sz="1400" b="1" i="0" u="sng" dirty="0">
              <a:latin typeface="Calibri" panose="020F0502020204030204" pitchFamily="34" charset="0"/>
              <a:cs typeface="Aharoni" panose="02010803020104030203" pitchFamily="2" charset="-79"/>
            </a:endParaRPr>
          </a:p>
        </p:txBody>
      </p:sp>
      <p:pic>
        <p:nvPicPr>
          <p:cNvPr id="60" name="Resim 59">
            <a:extLst>
              <a:ext uri="{FF2B5EF4-FFF2-40B4-BE49-F238E27FC236}">
                <a16:creationId xmlns:a16="http://schemas.microsoft.com/office/drawing/2014/main" xmlns="" id="{3D1EDB18-D081-4737-929E-B18817F5A3B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52048" y="9231147"/>
            <a:ext cx="216000" cy="220478"/>
          </a:xfrm>
          <a:prstGeom prst="rect">
            <a:avLst/>
          </a:prstGeom>
        </p:spPr>
      </p:pic>
      <p:sp>
        <p:nvSpPr>
          <p:cNvPr id="61" name="Metin kutusu 60">
            <a:extLst>
              <a:ext uri="{FF2B5EF4-FFF2-40B4-BE49-F238E27FC236}">
                <a16:creationId xmlns:a16="http://schemas.microsoft.com/office/drawing/2014/main" xmlns="" id="{AFFBA168-5167-45E8-A3A6-A45DDBAE33B7}"/>
              </a:ext>
            </a:extLst>
          </p:cNvPr>
          <p:cNvSpPr txBox="1"/>
          <p:nvPr/>
        </p:nvSpPr>
        <p:spPr>
          <a:xfrm>
            <a:off x="249725" y="9222122"/>
            <a:ext cx="953344" cy="238527"/>
          </a:xfrm>
          <a:prstGeom prst="rect">
            <a:avLst/>
          </a:prstGeom>
          <a:noFill/>
        </p:spPr>
        <p:txBody>
          <a:bodyPr wrap="square" rtlCol="0">
            <a:spAutoFit/>
          </a:bodyPr>
          <a:lstStyle/>
          <a:p>
            <a:r>
              <a:rPr lang="tr-TR" sz="950" dirty="0" smtClean="0"/>
              <a:t> </a:t>
            </a:r>
            <a:r>
              <a:rPr lang="tr-TR" sz="950" dirty="0"/>
              <a:t>İ</a:t>
            </a:r>
            <a:r>
              <a:rPr lang="tr-TR" sz="950" dirty="0" smtClean="0"/>
              <a:t>ngilizce(A2)               </a:t>
            </a:r>
            <a:endParaRPr lang="en-US" sz="950" dirty="0"/>
          </a:p>
        </p:txBody>
      </p:sp>
      <p:sp>
        <p:nvSpPr>
          <p:cNvPr id="65" name="Dikdörtgen 64">
            <a:extLst>
              <a:ext uri="{FF2B5EF4-FFF2-40B4-BE49-F238E27FC236}">
                <a16:creationId xmlns:a16="http://schemas.microsoft.com/office/drawing/2014/main" xmlns="" id="{EE9DE3EE-3AE3-423B-BC13-63CD7AA99759}"/>
              </a:ext>
            </a:extLst>
          </p:cNvPr>
          <p:cNvSpPr/>
          <p:nvPr/>
        </p:nvSpPr>
        <p:spPr>
          <a:xfrm>
            <a:off x="134514" y="8156807"/>
            <a:ext cx="3074028" cy="1002839"/>
          </a:xfrm>
          <a:prstGeom prst="rect">
            <a:avLst/>
          </a:prstGeom>
        </p:spPr>
        <p:txBody>
          <a:bodyPr wrap="square">
            <a:spAutoFit/>
          </a:bodyPr>
          <a:lstStyle/>
          <a:p>
            <a:pPr marL="85725" indent="-85725">
              <a:spcAft>
                <a:spcPts val="100"/>
              </a:spcAft>
              <a:buFont typeface="Arial" panose="020B0604020202020204" pitchFamily="34" charset="0"/>
              <a:buChar char="•"/>
            </a:pPr>
            <a:r>
              <a:rPr lang="tr-TR" sz="950" dirty="0"/>
              <a:t>Bingöl de  faaliyet gösteren yerel basın firmasıdır.</a:t>
            </a:r>
            <a:endParaRPr lang="en-US" sz="950" dirty="0"/>
          </a:p>
          <a:p>
            <a:pPr marL="85725" indent="-85725">
              <a:spcAft>
                <a:spcPts val="100"/>
              </a:spcAft>
              <a:buFont typeface="Arial" panose="020B0604020202020204" pitchFamily="34" charset="0"/>
              <a:buChar char="•"/>
            </a:pPr>
            <a:r>
              <a:rPr lang="tr-TR" sz="950" dirty="0"/>
              <a:t>Foto Muhabirlik</a:t>
            </a:r>
          </a:p>
          <a:p>
            <a:pPr marL="85725" indent="-85725">
              <a:spcAft>
                <a:spcPts val="100"/>
              </a:spcAft>
              <a:buFont typeface="Arial" panose="020B0604020202020204" pitchFamily="34" charset="0"/>
              <a:buChar char="•"/>
            </a:pPr>
            <a:r>
              <a:rPr lang="tr-TR" sz="950" dirty="0"/>
              <a:t>Röportaj ve program sunumu</a:t>
            </a:r>
          </a:p>
          <a:p>
            <a:pPr marL="85725" indent="-85725">
              <a:spcAft>
                <a:spcPts val="100"/>
              </a:spcAft>
              <a:buFont typeface="Arial" panose="020B0604020202020204" pitchFamily="34" charset="0"/>
              <a:buChar char="•"/>
            </a:pPr>
            <a:r>
              <a:rPr lang="tr-TR" sz="950" dirty="0"/>
              <a:t>Matbaa , basım</a:t>
            </a:r>
          </a:p>
          <a:p>
            <a:pPr marL="85725" indent="-85725">
              <a:spcAft>
                <a:spcPts val="100"/>
              </a:spcAft>
              <a:buFont typeface="Arial" panose="020B0604020202020204" pitchFamily="34" charset="0"/>
              <a:buChar char="•"/>
            </a:pPr>
            <a:endParaRPr lang="en-US" sz="800" dirty="0" smtClean="0"/>
          </a:p>
          <a:p>
            <a:pPr marL="85725" indent="-85725">
              <a:spcAft>
                <a:spcPts val="100"/>
              </a:spcAft>
              <a:buFont typeface="Arial" panose="020B0604020202020204" pitchFamily="34" charset="0"/>
              <a:buChar char="•"/>
            </a:pPr>
            <a:endParaRPr lang="en-US" sz="900" dirty="0"/>
          </a:p>
        </p:txBody>
      </p:sp>
      <p:sp>
        <p:nvSpPr>
          <p:cNvPr id="66" name="Metin kutusu 65">
            <a:extLst>
              <a:ext uri="{FF2B5EF4-FFF2-40B4-BE49-F238E27FC236}">
                <a16:creationId xmlns:a16="http://schemas.microsoft.com/office/drawing/2014/main" xmlns="" id="{6EF7222E-9667-434D-9775-FE341695209F}"/>
              </a:ext>
            </a:extLst>
          </p:cNvPr>
          <p:cNvSpPr txBox="1"/>
          <p:nvPr/>
        </p:nvSpPr>
        <p:spPr>
          <a:xfrm>
            <a:off x="3462829" y="5908113"/>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Yaratıcılık</a:t>
            </a:r>
            <a:endParaRPr lang="en-US" sz="900" i="0" dirty="0">
              <a:latin typeface="Calibri" panose="020F0502020204030204" pitchFamily="34" charset="0"/>
              <a:cs typeface="Aharoni" panose="02010803020104030203" pitchFamily="2" charset="-79"/>
            </a:endParaRPr>
          </a:p>
        </p:txBody>
      </p:sp>
      <p:sp>
        <p:nvSpPr>
          <p:cNvPr id="67" name="Dikdörtgen 66">
            <a:extLst>
              <a:ext uri="{FF2B5EF4-FFF2-40B4-BE49-F238E27FC236}">
                <a16:creationId xmlns:a16="http://schemas.microsoft.com/office/drawing/2014/main" xmlns="" id="{A7D7378F-A458-4390-AAB2-BF3637E64C02}"/>
              </a:ext>
            </a:extLst>
          </p:cNvPr>
          <p:cNvSpPr/>
          <p:nvPr/>
        </p:nvSpPr>
        <p:spPr>
          <a:xfrm>
            <a:off x="5172381" y="5961023"/>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Metin kutusu 67">
            <a:extLst>
              <a:ext uri="{FF2B5EF4-FFF2-40B4-BE49-F238E27FC236}">
                <a16:creationId xmlns:a16="http://schemas.microsoft.com/office/drawing/2014/main" xmlns="" id="{9672EC20-10FE-4469-8D65-738B0058B4DA}"/>
              </a:ext>
            </a:extLst>
          </p:cNvPr>
          <p:cNvSpPr txBox="1"/>
          <p:nvPr/>
        </p:nvSpPr>
        <p:spPr>
          <a:xfrm>
            <a:off x="3482408" y="5680638"/>
            <a:ext cx="1490379" cy="230832"/>
          </a:xfrm>
          <a:prstGeom prst="rect">
            <a:avLst/>
          </a:prstGeom>
          <a:noFill/>
        </p:spPr>
        <p:txBody>
          <a:bodyPr wrap="square" rtlCol="0">
            <a:spAutoFit/>
          </a:bodyPr>
          <a:lstStyle>
            <a:defPPr>
              <a:defRPr lang="en-US"/>
            </a:defPPr>
            <a:lvl1pPr>
              <a:defRPr sz="3200" i="1"/>
            </a:lvl1pPr>
          </a:lstStyle>
          <a:p>
            <a:pPr algn="r"/>
            <a:r>
              <a:rPr lang="en-US" sz="900" i="0" dirty="0" err="1">
                <a:latin typeface="Calibri" panose="020F0502020204030204" pitchFamily="34" charset="0"/>
                <a:cs typeface="Aharoni" panose="02010803020104030203" pitchFamily="2" charset="-79"/>
              </a:rPr>
              <a:t>Sunum</a:t>
            </a:r>
            <a:r>
              <a:rPr lang="en-US" sz="900" i="0" dirty="0">
                <a:latin typeface="Calibri" panose="020F0502020204030204" pitchFamily="34" charset="0"/>
                <a:cs typeface="Aharoni" panose="02010803020104030203" pitchFamily="2" charset="-79"/>
              </a:rPr>
              <a:t> </a:t>
            </a:r>
            <a:r>
              <a:rPr lang="en-US" sz="900" i="0" dirty="0" err="1">
                <a:latin typeface="Calibri" panose="020F0502020204030204" pitchFamily="34" charset="0"/>
                <a:cs typeface="Aharoni" panose="02010803020104030203" pitchFamily="2" charset="-79"/>
              </a:rPr>
              <a:t>Becerileri</a:t>
            </a:r>
            <a:endParaRPr lang="en-US" sz="900" i="0" dirty="0">
              <a:latin typeface="Calibri" panose="020F0502020204030204" pitchFamily="34" charset="0"/>
              <a:cs typeface="Aharoni" panose="02010803020104030203" pitchFamily="2" charset="-79"/>
            </a:endParaRPr>
          </a:p>
        </p:txBody>
      </p:sp>
      <p:sp>
        <p:nvSpPr>
          <p:cNvPr id="69" name="Dikdörtgen 68">
            <a:extLst>
              <a:ext uri="{FF2B5EF4-FFF2-40B4-BE49-F238E27FC236}">
                <a16:creationId xmlns:a16="http://schemas.microsoft.com/office/drawing/2014/main" xmlns="" id="{F7A9BDBD-9BD2-417A-B2F7-22E70E5E1DFF}"/>
              </a:ext>
            </a:extLst>
          </p:cNvPr>
          <p:cNvSpPr/>
          <p:nvPr/>
        </p:nvSpPr>
        <p:spPr>
          <a:xfrm>
            <a:off x="5180103" y="5748281"/>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Metin kutusu 69">
            <a:extLst>
              <a:ext uri="{FF2B5EF4-FFF2-40B4-BE49-F238E27FC236}">
                <a16:creationId xmlns:a16="http://schemas.microsoft.com/office/drawing/2014/main" xmlns="" id="{692F9306-0BB0-407F-ACE6-B9D873D3BF2D}"/>
              </a:ext>
            </a:extLst>
          </p:cNvPr>
          <p:cNvSpPr txBox="1"/>
          <p:nvPr/>
        </p:nvSpPr>
        <p:spPr>
          <a:xfrm>
            <a:off x="3472914" y="4287726"/>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İletişim Becerileri</a:t>
            </a:r>
            <a:endParaRPr lang="en-US" sz="900" i="0" dirty="0">
              <a:latin typeface="Calibri" panose="020F0502020204030204" pitchFamily="34" charset="0"/>
              <a:cs typeface="Aharoni" panose="02010803020104030203" pitchFamily="2" charset="-79"/>
            </a:endParaRPr>
          </a:p>
        </p:txBody>
      </p:sp>
      <p:sp>
        <p:nvSpPr>
          <p:cNvPr id="71" name="Dikdörtgen 70">
            <a:extLst>
              <a:ext uri="{FF2B5EF4-FFF2-40B4-BE49-F238E27FC236}">
                <a16:creationId xmlns:a16="http://schemas.microsoft.com/office/drawing/2014/main" xmlns="" id="{95148807-9B00-408E-9257-17864F663EEB}"/>
              </a:ext>
            </a:extLst>
          </p:cNvPr>
          <p:cNvSpPr/>
          <p:nvPr/>
        </p:nvSpPr>
        <p:spPr>
          <a:xfrm>
            <a:off x="5154779" y="4340697"/>
            <a:ext cx="1247862" cy="89648"/>
          </a:xfrm>
          <a:prstGeom prst="rect">
            <a:avLst/>
          </a:prstGeom>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ln w="0"/>
              <a:solidFill>
                <a:schemeClr val="accent1"/>
              </a:solidFill>
              <a:effectLst>
                <a:outerShdw blurRad="38100" dist="25400" dir="5400000" algn="ctr" rotWithShape="0">
                  <a:srgbClr val="6E747A">
                    <a:alpha val="43000"/>
                  </a:srgbClr>
                </a:outerShdw>
              </a:effectLst>
            </a:endParaRPr>
          </a:p>
        </p:txBody>
      </p:sp>
      <p:sp>
        <p:nvSpPr>
          <p:cNvPr id="72" name="Metin kutusu 71">
            <a:extLst>
              <a:ext uri="{FF2B5EF4-FFF2-40B4-BE49-F238E27FC236}">
                <a16:creationId xmlns:a16="http://schemas.microsoft.com/office/drawing/2014/main" xmlns="" id="{CC2729E3-B07D-4406-ABF7-C2F2EF2E2C0E}"/>
              </a:ext>
            </a:extLst>
          </p:cNvPr>
          <p:cNvSpPr txBox="1"/>
          <p:nvPr/>
        </p:nvSpPr>
        <p:spPr>
          <a:xfrm>
            <a:off x="3482408" y="6110733"/>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Takım Çalışması</a:t>
            </a:r>
            <a:endParaRPr lang="en-US" sz="900" i="0" dirty="0">
              <a:latin typeface="Calibri" panose="020F0502020204030204" pitchFamily="34" charset="0"/>
              <a:cs typeface="Aharoni" panose="02010803020104030203" pitchFamily="2" charset="-79"/>
            </a:endParaRPr>
          </a:p>
        </p:txBody>
      </p:sp>
      <p:sp>
        <p:nvSpPr>
          <p:cNvPr id="73" name="Dikdörtgen 72">
            <a:extLst>
              <a:ext uri="{FF2B5EF4-FFF2-40B4-BE49-F238E27FC236}">
                <a16:creationId xmlns:a16="http://schemas.microsoft.com/office/drawing/2014/main" xmlns="" id="{C7382E45-A72F-4B4C-B251-C218DDC13C52}"/>
              </a:ext>
            </a:extLst>
          </p:cNvPr>
          <p:cNvSpPr/>
          <p:nvPr/>
        </p:nvSpPr>
        <p:spPr>
          <a:xfrm>
            <a:off x="5162266" y="6166948"/>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Dikdörtgen 74">
            <a:extLst>
              <a:ext uri="{FF2B5EF4-FFF2-40B4-BE49-F238E27FC236}">
                <a16:creationId xmlns:a16="http://schemas.microsoft.com/office/drawing/2014/main" xmlns="" id="{F9CF73B2-2BC3-40F1-B417-8E9DBBD2518B}"/>
              </a:ext>
            </a:extLst>
          </p:cNvPr>
          <p:cNvSpPr/>
          <p:nvPr/>
        </p:nvSpPr>
        <p:spPr>
          <a:xfrm>
            <a:off x="5162266" y="4583005"/>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Metin kutusu 75">
            <a:extLst>
              <a:ext uri="{FF2B5EF4-FFF2-40B4-BE49-F238E27FC236}">
                <a16:creationId xmlns:a16="http://schemas.microsoft.com/office/drawing/2014/main" xmlns="" id="{8AE6496A-3F0C-4FCF-9677-07C03D8E4CE9}"/>
              </a:ext>
            </a:extLst>
          </p:cNvPr>
          <p:cNvSpPr txBox="1"/>
          <p:nvPr/>
        </p:nvSpPr>
        <p:spPr>
          <a:xfrm>
            <a:off x="3290009" y="4498122"/>
            <a:ext cx="1691106" cy="230832"/>
          </a:xfrm>
          <a:prstGeom prst="rect">
            <a:avLst/>
          </a:prstGeom>
          <a:noFill/>
        </p:spPr>
        <p:txBody>
          <a:bodyPr wrap="square" rtlCol="0">
            <a:spAutoFit/>
          </a:bodyPr>
          <a:lstStyle>
            <a:defPPr>
              <a:defRPr lang="en-US"/>
            </a:defPPr>
            <a:lvl1pPr>
              <a:defRPr sz="3200" i="1"/>
            </a:lvl1pPr>
          </a:lstStyle>
          <a:p>
            <a:pPr algn="r"/>
            <a:r>
              <a:rPr lang="tr-TR" sz="900" i="0" dirty="0">
                <a:latin typeface="Calibri" panose="020F0502020204030204" pitchFamily="34" charset="0"/>
                <a:cs typeface="Aharoni" panose="02010803020104030203" pitchFamily="2" charset="-79"/>
              </a:rPr>
              <a:t>MS </a:t>
            </a:r>
            <a:r>
              <a:rPr lang="tr-TR" sz="900" i="0" dirty="0" smtClean="0">
                <a:latin typeface="Calibri" panose="020F0502020204030204" pitchFamily="34" charset="0"/>
                <a:cs typeface="Aharoni" panose="02010803020104030203" pitchFamily="2" charset="-79"/>
              </a:rPr>
              <a:t>Office Programları Bilgisi</a:t>
            </a:r>
            <a:endParaRPr lang="en-US" sz="900" i="0" dirty="0">
              <a:latin typeface="Calibri" panose="020F0502020204030204" pitchFamily="34" charset="0"/>
              <a:cs typeface="Aharoni" panose="02010803020104030203" pitchFamily="2" charset="-79"/>
            </a:endParaRPr>
          </a:p>
        </p:txBody>
      </p:sp>
      <p:sp>
        <p:nvSpPr>
          <p:cNvPr id="77" name="Dikdörtgen 76">
            <a:extLst>
              <a:ext uri="{FF2B5EF4-FFF2-40B4-BE49-F238E27FC236}">
                <a16:creationId xmlns:a16="http://schemas.microsoft.com/office/drawing/2014/main" xmlns="" id="{218BC4A1-581F-4F0E-B3EF-36254B289123}"/>
              </a:ext>
            </a:extLst>
          </p:cNvPr>
          <p:cNvSpPr/>
          <p:nvPr/>
        </p:nvSpPr>
        <p:spPr>
          <a:xfrm>
            <a:off x="5154779" y="4814270"/>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Metin kutusu 77">
            <a:extLst>
              <a:ext uri="{FF2B5EF4-FFF2-40B4-BE49-F238E27FC236}">
                <a16:creationId xmlns:a16="http://schemas.microsoft.com/office/drawing/2014/main" xmlns="" id="{5814E0AA-E892-4ECA-AC9E-F6B78D69385B}"/>
              </a:ext>
            </a:extLst>
          </p:cNvPr>
          <p:cNvSpPr txBox="1"/>
          <p:nvPr/>
        </p:nvSpPr>
        <p:spPr>
          <a:xfrm>
            <a:off x="3462829" y="4987840"/>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Liderlik Vasfı</a:t>
            </a:r>
            <a:endParaRPr lang="en-US" sz="900" i="0" dirty="0">
              <a:latin typeface="Calibri" panose="020F0502020204030204" pitchFamily="34" charset="0"/>
              <a:cs typeface="Aharoni" panose="02010803020104030203" pitchFamily="2" charset="-79"/>
            </a:endParaRPr>
          </a:p>
        </p:txBody>
      </p:sp>
      <p:sp>
        <p:nvSpPr>
          <p:cNvPr id="79" name="Dikdörtgen 78">
            <a:extLst>
              <a:ext uri="{FF2B5EF4-FFF2-40B4-BE49-F238E27FC236}">
                <a16:creationId xmlns:a16="http://schemas.microsoft.com/office/drawing/2014/main" xmlns="" id="{01B980B3-B152-48F9-8AFB-55F9A09D5D28}"/>
              </a:ext>
            </a:extLst>
          </p:cNvPr>
          <p:cNvSpPr/>
          <p:nvPr/>
        </p:nvSpPr>
        <p:spPr>
          <a:xfrm>
            <a:off x="5172381" y="5050247"/>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Dikdörtgen 81">
            <a:extLst>
              <a:ext uri="{FF2B5EF4-FFF2-40B4-BE49-F238E27FC236}">
                <a16:creationId xmlns:a16="http://schemas.microsoft.com/office/drawing/2014/main" xmlns="" id="{B5D61711-4835-4004-93C4-3B25D7B35521}"/>
              </a:ext>
            </a:extLst>
          </p:cNvPr>
          <p:cNvSpPr/>
          <p:nvPr/>
        </p:nvSpPr>
        <p:spPr>
          <a:xfrm>
            <a:off x="5178073" y="5287971"/>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Metin kutusu 82">
            <a:extLst>
              <a:ext uri="{FF2B5EF4-FFF2-40B4-BE49-F238E27FC236}">
                <a16:creationId xmlns:a16="http://schemas.microsoft.com/office/drawing/2014/main" xmlns="" id="{5814E0AA-E892-4ECA-AC9E-F6B78D69385B}"/>
              </a:ext>
            </a:extLst>
          </p:cNvPr>
          <p:cNvSpPr txBox="1"/>
          <p:nvPr/>
        </p:nvSpPr>
        <p:spPr>
          <a:xfrm>
            <a:off x="3494449" y="4728954"/>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Kurgu- Montaj Programları</a:t>
            </a:r>
            <a:endParaRPr lang="en-US" sz="900" i="0" dirty="0">
              <a:latin typeface="Calibri" panose="020F0502020204030204" pitchFamily="34" charset="0"/>
              <a:cs typeface="Aharoni" panose="02010803020104030203" pitchFamily="2" charset="-79"/>
            </a:endParaRPr>
          </a:p>
        </p:txBody>
      </p:sp>
      <p:sp>
        <p:nvSpPr>
          <p:cNvPr id="84" name="Dikdörtgen 83">
            <a:extLst>
              <a:ext uri="{FF2B5EF4-FFF2-40B4-BE49-F238E27FC236}">
                <a16:creationId xmlns:a16="http://schemas.microsoft.com/office/drawing/2014/main" xmlns="" id="{B5D61711-4835-4004-93C4-3B25D7B35521}"/>
              </a:ext>
            </a:extLst>
          </p:cNvPr>
          <p:cNvSpPr/>
          <p:nvPr/>
        </p:nvSpPr>
        <p:spPr>
          <a:xfrm>
            <a:off x="5167650" y="5547995"/>
            <a:ext cx="1247862" cy="89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Metin kutusu 84">
            <a:extLst>
              <a:ext uri="{FF2B5EF4-FFF2-40B4-BE49-F238E27FC236}">
                <a16:creationId xmlns:a16="http://schemas.microsoft.com/office/drawing/2014/main" xmlns="" id="{5814E0AA-E892-4ECA-AC9E-F6B78D69385B}"/>
              </a:ext>
            </a:extLst>
          </p:cNvPr>
          <p:cNvSpPr txBox="1"/>
          <p:nvPr/>
        </p:nvSpPr>
        <p:spPr>
          <a:xfrm>
            <a:off x="3462830" y="5222331"/>
            <a:ext cx="1490379" cy="230832"/>
          </a:xfrm>
          <a:prstGeom prst="rect">
            <a:avLst/>
          </a:prstGeom>
          <a:noFill/>
        </p:spPr>
        <p:txBody>
          <a:bodyPr wrap="square" rtlCol="0">
            <a:spAutoFit/>
          </a:bodyPr>
          <a:lstStyle>
            <a:defPPr>
              <a:defRPr lang="en-US"/>
            </a:defPPr>
            <a:lvl1pPr>
              <a:defRPr sz="3200" i="1"/>
            </a:lvl1pPr>
          </a:lstStyle>
          <a:p>
            <a:pPr algn="r"/>
            <a:r>
              <a:rPr lang="tr-TR" sz="900" i="0" dirty="0" smtClean="0">
                <a:latin typeface="Calibri" panose="020F0502020204030204" pitchFamily="34" charset="0"/>
                <a:cs typeface="Aharoni" panose="02010803020104030203" pitchFamily="2" charset="-79"/>
              </a:rPr>
              <a:t>Stratejik Planlama</a:t>
            </a:r>
            <a:endParaRPr lang="en-US" sz="900" i="0" dirty="0">
              <a:latin typeface="Calibri" panose="020F0502020204030204" pitchFamily="34" charset="0"/>
              <a:cs typeface="Aharoni" panose="02010803020104030203" pitchFamily="2" charset="-79"/>
            </a:endParaRPr>
          </a:p>
        </p:txBody>
      </p:sp>
      <p:sp>
        <p:nvSpPr>
          <p:cNvPr id="86" name="Dikdörtgen 85"/>
          <p:cNvSpPr/>
          <p:nvPr/>
        </p:nvSpPr>
        <p:spPr>
          <a:xfrm>
            <a:off x="6356502" y="4546031"/>
            <a:ext cx="84878" cy="135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7" name="Dikdörtgen 86"/>
          <p:cNvSpPr/>
          <p:nvPr/>
        </p:nvSpPr>
        <p:spPr>
          <a:xfrm>
            <a:off x="6325099" y="4807939"/>
            <a:ext cx="155084" cy="125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8" name="Metin kutusu 87">
            <a:extLst>
              <a:ext uri="{FF2B5EF4-FFF2-40B4-BE49-F238E27FC236}">
                <a16:creationId xmlns:a16="http://schemas.microsoft.com/office/drawing/2014/main" xmlns="" id="{3C1E591C-3007-47AA-AB5F-7EA926D56E0B}"/>
              </a:ext>
            </a:extLst>
          </p:cNvPr>
          <p:cNvSpPr txBox="1"/>
          <p:nvPr/>
        </p:nvSpPr>
        <p:spPr>
          <a:xfrm>
            <a:off x="3597042" y="6494799"/>
            <a:ext cx="2857797" cy="307777"/>
          </a:xfrm>
          <a:prstGeom prst="rect">
            <a:avLst/>
          </a:prstGeom>
          <a:noFill/>
        </p:spPr>
        <p:txBody>
          <a:bodyPr wrap="square" rtlCol="0">
            <a:spAutoFit/>
          </a:bodyPr>
          <a:lstStyle>
            <a:defPPr>
              <a:defRPr lang="en-US"/>
            </a:defPPr>
            <a:lvl1pPr>
              <a:defRPr sz="3200" i="1"/>
            </a:lvl1pPr>
          </a:lstStyle>
          <a:p>
            <a:r>
              <a:rPr lang="tr-TR" sz="1400" b="1" i="0" u="sng" dirty="0" smtClean="0">
                <a:latin typeface="Calibri" panose="020F0502020204030204" pitchFamily="34" charset="0"/>
                <a:cs typeface="Aharoni" panose="02010803020104030203" pitchFamily="2" charset="-79"/>
              </a:rPr>
              <a:t>SERTİFİKALAR</a:t>
            </a:r>
            <a:endParaRPr lang="en-US" sz="1400" b="1" i="0" u="sng" dirty="0">
              <a:latin typeface="Calibri" panose="020F0502020204030204" pitchFamily="34" charset="0"/>
              <a:cs typeface="Aharoni" panose="02010803020104030203" pitchFamily="2" charset="-79"/>
            </a:endParaRPr>
          </a:p>
        </p:txBody>
      </p:sp>
      <p:sp>
        <p:nvSpPr>
          <p:cNvPr id="89" name="Metin kutusu 88">
            <a:extLst>
              <a:ext uri="{FF2B5EF4-FFF2-40B4-BE49-F238E27FC236}">
                <a16:creationId xmlns:a16="http://schemas.microsoft.com/office/drawing/2014/main" xmlns="" id="{5B1100CA-674E-4AC1-A3DF-A7C73D538C83}"/>
              </a:ext>
            </a:extLst>
          </p:cNvPr>
          <p:cNvSpPr txBox="1"/>
          <p:nvPr/>
        </p:nvSpPr>
        <p:spPr>
          <a:xfrm>
            <a:off x="3628989" y="7744370"/>
            <a:ext cx="1054077" cy="369332"/>
          </a:xfrm>
          <a:prstGeom prst="rect">
            <a:avLst/>
          </a:prstGeom>
          <a:noFill/>
        </p:spPr>
        <p:txBody>
          <a:bodyPr wrap="square" rtlCol="0">
            <a:spAutoFit/>
          </a:bodyPr>
          <a:lstStyle>
            <a:defPPr>
              <a:defRPr lang="en-US"/>
            </a:defPPr>
            <a:lvl1pPr>
              <a:defRPr sz="3200" i="1"/>
            </a:lvl1pPr>
          </a:lstStyle>
          <a:p>
            <a:r>
              <a:rPr lang="tr-TR" sz="900" b="1" i="0" dirty="0" smtClean="0">
                <a:latin typeface="Calibri" panose="020F0502020204030204" pitchFamily="34" charset="0"/>
                <a:cs typeface="Aharoni" panose="02010803020104030203" pitchFamily="2" charset="-79"/>
              </a:rPr>
              <a:t>Girişimcilik (2018)</a:t>
            </a:r>
          </a:p>
          <a:p>
            <a:endParaRPr lang="en-US" sz="900" b="1" i="0" dirty="0">
              <a:latin typeface="Calibri" panose="020F0502020204030204" pitchFamily="34" charset="0"/>
              <a:cs typeface="Aharoni" panose="02010803020104030203" pitchFamily="2" charset="-79"/>
            </a:endParaRPr>
          </a:p>
        </p:txBody>
      </p:sp>
      <p:sp>
        <p:nvSpPr>
          <p:cNvPr id="90" name="Metin kutusu 89">
            <a:extLst>
              <a:ext uri="{FF2B5EF4-FFF2-40B4-BE49-F238E27FC236}">
                <a16:creationId xmlns:a16="http://schemas.microsoft.com/office/drawing/2014/main" xmlns="" id="{900B9FB6-98F6-4D5E-AB15-DB0C377A966E}"/>
              </a:ext>
            </a:extLst>
          </p:cNvPr>
          <p:cNvSpPr txBox="1"/>
          <p:nvPr/>
        </p:nvSpPr>
        <p:spPr>
          <a:xfrm>
            <a:off x="3610465" y="7893666"/>
            <a:ext cx="3017408" cy="369332"/>
          </a:xfrm>
          <a:prstGeom prst="rect">
            <a:avLst/>
          </a:prstGeom>
          <a:noFill/>
        </p:spPr>
        <p:txBody>
          <a:bodyPr wrap="square" rtlCol="0">
            <a:spAutoFit/>
          </a:bodyPr>
          <a:lstStyle>
            <a:defPPr>
              <a:defRPr lang="en-US"/>
            </a:defPPr>
            <a:lvl1pPr>
              <a:defRPr sz="3200" i="1"/>
            </a:lvl1pPr>
          </a:lstStyle>
          <a:p>
            <a:r>
              <a:rPr lang="tr-TR" sz="900" i="0" dirty="0">
                <a:latin typeface="Calibri" panose="020F0502020204030204" pitchFamily="34" charset="0"/>
                <a:cs typeface="Aharoni" panose="02010803020104030203" pitchFamily="2" charset="-79"/>
              </a:rPr>
              <a:t>Süre : 15 saat</a:t>
            </a:r>
          </a:p>
          <a:p>
            <a:r>
              <a:rPr lang="tr-TR" sz="900" i="0" dirty="0">
                <a:latin typeface="Calibri" panose="020F0502020204030204" pitchFamily="34" charset="0"/>
                <a:cs typeface="Aharoni" panose="02010803020104030203" pitchFamily="2" charset="-79"/>
              </a:rPr>
              <a:t>Ticaret ve Sanayi Odası Konferansı</a:t>
            </a:r>
            <a:endParaRPr lang="en-US" sz="900" i="0" dirty="0">
              <a:latin typeface="Calibri" panose="020F0502020204030204" pitchFamily="34" charset="0"/>
              <a:cs typeface="Aharoni" panose="02010803020104030203" pitchFamily="2" charset="-79"/>
            </a:endParaRPr>
          </a:p>
        </p:txBody>
      </p:sp>
      <p:sp>
        <p:nvSpPr>
          <p:cNvPr id="96" name="Metin kutusu 95">
            <a:extLst>
              <a:ext uri="{FF2B5EF4-FFF2-40B4-BE49-F238E27FC236}">
                <a16:creationId xmlns:a16="http://schemas.microsoft.com/office/drawing/2014/main" xmlns="" id="{D38593AA-DCC4-40F2-AC4F-00EED9ABE095}"/>
              </a:ext>
            </a:extLst>
          </p:cNvPr>
          <p:cNvSpPr txBox="1"/>
          <p:nvPr/>
        </p:nvSpPr>
        <p:spPr>
          <a:xfrm>
            <a:off x="3628989" y="7262002"/>
            <a:ext cx="1986303" cy="230832"/>
          </a:xfrm>
          <a:prstGeom prst="rect">
            <a:avLst/>
          </a:prstGeom>
          <a:noFill/>
        </p:spPr>
        <p:txBody>
          <a:bodyPr wrap="square" rtlCol="0">
            <a:spAutoFit/>
          </a:bodyPr>
          <a:lstStyle>
            <a:defPPr>
              <a:defRPr lang="en-US"/>
            </a:defPPr>
            <a:lvl1pPr>
              <a:defRPr sz="3200" i="1"/>
            </a:lvl1pPr>
          </a:lstStyle>
          <a:p>
            <a:r>
              <a:rPr lang="tr-TR" sz="900" b="1" i="0" dirty="0" smtClean="0">
                <a:latin typeface="Calibri" panose="020F0502020204030204" pitchFamily="34" charset="0"/>
                <a:cs typeface="Aharoni" panose="02010803020104030203" pitchFamily="2" charset="-79"/>
              </a:rPr>
              <a:t>Osmanlıca (2019)</a:t>
            </a:r>
            <a:endParaRPr lang="en-US" sz="900" b="1" i="0" dirty="0">
              <a:latin typeface="Calibri" panose="020F0502020204030204" pitchFamily="34" charset="0"/>
              <a:cs typeface="Aharoni" panose="02010803020104030203" pitchFamily="2" charset="-79"/>
            </a:endParaRPr>
          </a:p>
        </p:txBody>
      </p:sp>
      <p:sp>
        <p:nvSpPr>
          <p:cNvPr id="98" name="Metin kutusu 97">
            <a:extLst>
              <a:ext uri="{FF2B5EF4-FFF2-40B4-BE49-F238E27FC236}">
                <a16:creationId xmlns:a16="http://schemas.microsoft.com/office/drawing/2014/main" xmlns="" id="{F9BB060C-6787-4FEF-970D-06F0F583872A}"/>
              </a:ext>
            </a:extLst>
          </p:cNvPr>
          <p:cNvSpPr txBox="1"/>
          <p:nvPr/>
        </p:nvSpPr>
        <p:spPr>
          <a:xfrm>
            <a:off x="3628989" y="7391468"/>
            <a:ext cx="3017408" cy="369332"/>
          </a:xfrm>
          <a:prstGeom prst="rect">
            <a:avLst/>
          </a:prstGeom>
          <a:noFill/>
        </p:spPr>
        <p:txBody>
          <a:bodyPr wrap="square" rtlCol="0">
            <a:spAutoFit/>
          </a:bodyPr>
          <a:lstStyle>
            <a:defPPr>
              <a:defRPr lang="en-US"/>
            </a:defPPr>
            <a:lvl1pPr>
              <a:defRPr sz="3200" i="1"/>
            </a:lvl1pPr>
          </a:lstStyle>
          <a:p>
            <a:r>
              <a:rPr lang="tr-TR" sz="900" i="0" dirty="0">
                <a:latin typeface="Calibri" panose="020F0502020204030204" pitchFamily="34" charset="0"/>
                <a:cs typeface="Aharoni" panose="02010803020104030203" pitchFamily="2" charset="-79"/>
              </a:rPr>
              <a:t>Süre : 1 ay</a:t>
            </a:r>
          </a:p>
          <a:p>
            <a:r>
              <a:rPr lang="tr-TR" sz="900" i="0" dirty="0">
                <a:latin typeface="Calibri" panose="020F0502020204030204" pitchFamily="34" charset="0"/>
                <a:cs typeface="Aharoni" panose="02010803020104030203" pitchFamily="2" charset="-79"/>
              </a:rPr>
              <a:t>Kredi Yurtlar Kurumu, Gençlik Merkezi</a:t>
            </a:r>
            <a:endParaRPr lang="en-US" sz="900" i="0" dirty="0">
              <a:latin typeface="Calibri" panose="020F0502020204030204" pitchFamily="34" charset="0"/>
              <a:cs typeface="Aharoni" panose="02010803020104030203" pitchFamily="2" charset="-79"/>
            </a:endParaRPr>
          </a:p>
        </p:txBody>
      </p:sp>
      <p:sp>
        <p:nvSpPr>
          <p:cNvPr id="102" name="Metin kutusu 101">
            <a:extLst>
              <a:ext uri="{FF2B5EF4-FFF2-40B4-BE49-F238E27FC236}">
                <a16:creationId xmlns:a16="http://schemas.microsoft.com/office/drawing/2014/main" xmlns="" id="{CAB031C7-42ED-4E90-A0CA-F496B6EB64AC}"/>
              </a:ext>
            </a:extLst>
          </p:cNvPr>
          <p:cNvSpPr txBox="1"/>
          <p:nvPr/>
        </p:nvSpPr>
        <p:spPr>
          <a:xfrm>
            <a:off x="3628989" y="6774345"/>
            <a:ext cx="2394858" cy="369332"/>
          </a:xfrm>
          <a:prstGeom prst="rect">
            <a:avLst/>
          </a:prstGeom>
          <a:noFill/>
        </p:spPr>
        <p:txBody>
          <a:bodyPr wrap="square" rtlCol="0">
            <a:spAutoFit/>
          </a:bodyPr>
          <a:lstStyle>
            <a:defPPr>
              <a:defRPr lang="en-US"/>
            </a:defPPr>
            <a:lvl1pPr>
              <a:defRPr sz="3200" i="1"/>
            </a:lvl1pPr>
          </a:lstStyle>
          <a:p>
            <a:r>
              <a:rPr lang="tr-TR" sz="900" b="1" i="0" dirty="0" smtClean="0">
                <a:latin typeface="Calibri" panose="020F0502020204030204" pitchFamily="34" charset="0"/>
                <a:cs typeface="Aharoni" panose="02010803020104030203" pitchFamily="2" charset="-79"/>
              </a:rPr>
              <a:t>İşaret Dili (2020)</a:t>
            </a:r>
          </a:p>
          <a:p>
            <a:endParaRPr lang="en-US" sz="900" b="1" i="0" dirty="0">
              <a:latin typeface="Calibri" panose="020F0502020204030204" pitchFamily="34" charset="0"/>
              <a:cs typeface="Aharoni" panose="02010803020104030203" pitchFamily="2" charset="-79"/>
            </a:endParaRPr>
          </a:p>
        </p:txBody>
      </p:sp>
      <p:sp>
        <p:nvSpPr>
          <p:cNvPr id="103" name="Metin kutusu 102">
            <a:extLst>
              <a:ext uri="{FF2B5EF4-FFF2-40B4-BE49-F238E27FC236}">
                <a16:creationId xmlns:a16="http://schemas.microsoft.com/office/drawing/2014/main" xmlns="" id="{64DA22A4-143A-4CAA-8542-5C072EA724F9}"/>
              </a:ext>
            </a:extLst>
          </p:cNvPr>
          <p:cNvSpPr txBox="1"/>
          <p:nvPr/>
        </p:nvSpPr>
        <p:spPr>
          <a:xfrm>
            <a:off x="3653562" y="6911053"/>
            <a:ext cx="3017408" cy="369332"/>
          </a:xfrm>
          <a:prstGeom prst="rect">
            <a:avLst/>
          </a:prstGeom>
          <a:noFill/>
        </p:spPr>
        <p:txBody>
          <a:bodyPr wrap="square" rtlCol="0">
            <a:spAutoFit/>
          </a:bodyPr>
          <a:lstStyle>
            <a:defPPr>
              <a:defRPr lang="en-US"/>
            </a:defPPr>
            <a:lvl1pPr>
              <a:defRPr sz="3200" i="1"/>
            </a:lvl1pPr>
          </a:lstStyle>
          <a:p>
            <a:r>
              <a:rPr lang="tr-TR" sz="900" i="0" dirty="0">
                <a:latin typeface="Calibri" panose="020F0502020204030204" pitchFamily="34" charset="0"/>
                <a:cs typeface="Aharoni" panose="02010803020104030203" pitchFamily="2" charset="-79"/>
              </a:rPr>
              <a:t>Süre : Haftada 2 gün \ 3 ay</a:t>
            </a:r>
          </a:p>
          <a:p>
            <a:r>
              <a:rPr lang="tr-TR" sz="900" i="0" dirty="0">
                <a:latin typeface="Calibri" panose="020F0502020204030204" pitchFamily="34" charset="0"/>
                <a:cs typeface="Aharoni" panose="02010803020104030203" pitchFamily="2" charset="-79"/>
              </a:rPr>
              <a:t>Kredi</a:t>
            </a:r>
            <a:r>
              <a:rPr lang="tr-TR" sz="600" i="0" dirty="0" smtClean="0">
                <a:latin typeface="Calibri" panose="020F0502020204030204" pitchFamily="34" charset="0"/>
                <a:cs typeface="Aharoni" panose="02010803020104030203" pitchFamily="2" charset="-79"/>
              </a:rPr>
              <a:t> </a:t>
            </a:r>
            <a:r>
              <a:rPr lang="tr-TR" sz="900" i="0" dirty="0">
                <a:latin typeface="Calibri" panose="020F0502020204030204" pitchFamily="34" charset="0"/>
                <a:cs typeface="Aharoni" panose="02010803020104030203" pitchFamily="2" charset="-79"/>
              </a:rPr>
              <a:t>Yurtlar</a:t>
            </a:r>
            <a:r>
              <a:rPr lang="tr-TR" sz="600" i="0" dirty="0" smtClean="0">
                <a:latin typeface="Calibri" panose="020F0502020204030204" pitchFamily="34" charset="0"/>
                <a:cs typeface="Aharoni" panose="02010803020104030203" pitchFamily="2" charset="-79"/>
              </a:rPr>
              <a:t> </a:t>
            </a:r>
            <a:r>
              <a:rPr lang="tr-TR" sz="900" i="0" dirty="0">
                <a:latin typeface="Calibri" panose="020F0502020204030204" pitchFamily="34" charset="0"/>
                <a:cs typeface="Aharoni" panose="02010803020104030203" pitchFamily="2" charset="-79"/>
              </a:rPr>
              <a:t>Kurumu</a:t>
            </a:r>
            <a:r>
              <a:rPr lang="tr-TR" sz="600" i="0" dirty="0" smtClean="0">
                <a:latin typeface="Calibri" panose="020F0502020204030204" pitchFamily="34" charset="0"/>
                <a:cs typeface="Aharoni" panose="02010803020104030203" pitchFamily="2" charset="-79"/>
              </a:rPr>
              <a:t>, </a:t>
            </a:r>
            <a:r>
              <a:rPr lang="tr-TR" sz="900" i="0" dirty="0">
                <a:latin typeface="Calibri" panose="020F0502020204030204" pitchFamily="34" charset="0"/>
                <a:cs typeface="Aharoni" panose="02010803020104030203" pitchFamily="2" charset="-79"/>
              </a:rPr>
              <a:t>Gençlik</a:t>
            </a:r>
            <a:r>
              <a:rPr lang="tr-TR" sz="600" i="0" dirty="0" smtClean="0">
                <a:latin typeface="Calibri" panose="020F0502020204030204" pitchFamily="34" charset="0"/>
                <a:cs typeface="Aharoni" panose="02010803020104030203" pitchFamily="2" charset="-79"/>
              </a:rPr>
              <a:t> </a:t>
            </a:r>
            <a:r>
              <a:rPr lang="tr-TR" sz="900" i="0" dirty="0">
                <a:latin typeface="Calibri" panose="020F0502020204030204" pitchFamily="34" charset="0"/>
                <a:cs typeface="Aharoni" panose="02010803020104030203" pitchFamily="2" charset="-79"/>
              </a:rPr>
              <a:t>Merkezi</a:t>
            </a:r>
            <a:endParaRPr lang="en-US" sz="900" i="0" dirty="0">
              <a:latin typeface="Calibri" panose="020F0502020204030204" pitchFamily="34" charset="0"/>
              <a:cs typeface="Aharoni" panose="02010803020104030203" pitchFamily="2" charset="-79"/>
            </a:endParaRPr>
          </a:p>
        </p:txBody>
      </p:sp>
      <p:sp>
        <p:nvSpPr>
          <p:cNvPr id="112" name="Metin kutusu 111">
            <a:extLst>
              <a:ext uri="{FF2B5EF4-FFF2-40B4-BE49-F238E27FC236}">
                <a16:creationId xmlns:a16="http://schemas.microsoft.com/office/drawing/2014/main" xmlns="" id="{F4BD8B92-40B3-46FF-8142-86CE06833CEB}"/>
              </a:ext>
            </a:extLst>
          </p:cNvPr>
          <p:cNvSpPr txBox="1"/>
          <p:nvPr/>
        </p:nvSpPr>
        <p:spPr>
          <a:xfrm>
            <a:off x="3597042" y="8523947"/>
            <a:ext cx="1276838" cy="307777"/>
          </a:xfrm>
          <a:prstGeom prst="rect">
            <a:avLst/>
          </a:prstGeom>
          <a:noFill/>
        </p:spPr>
        <p:txBody>
          <a:bodyPr wrap="square" rtlCol="0">
            <a:spAutoFit/>
          </a:bodyPr>
          <a:lstStyle>
            <a:defPPr>
              <a:defRPr lang="en-US"/>
            </a:defPPr>
            <a:lvl1pPr>
              <a:defRPr sz="3200" i="1"/>
            </a:lvl1pPr>
          </a:lstStyle>
          <a:p>
            <a:r>
              <a:rPr lang="tr-TR" sz="1400" b="1" i="0" u="sng" dirty="0" smtClean="0">
                <a:latin typeface="Calibri" panose="020F0502020204030204" pitchFamily="34" charset="0"/>
                <a:cs typeface="Aharoni" panose="02010803020104030203" pitchFamily="2" charset="-79"/>
              </a:rPr>
              <a:t>İLGİ ALANLARI</a:t>
            </a:r>
            <a:endParaRPr lang="en-US" sz="1400" b="1" i="0" u="sng" dirty="0">
              <a:latin typeface="Calibri" panose="020F0502020204030204" pitchFamily="34" charset="0"/>
              <a:cs typeface="Aharoni" panose="02010803020104030203" pitchFamily="2" charset="-79"/>
            </a:endParaRPr>
          </a:p>
        </p:txBody>
      </p:sp>
      <p:sp>
        <p:nvSpPr>
          <p:cNvPr id="12" name="Oval 11"/>
          <p:cNvSpPr/>
          <p:nvPr/>
        </p:nvSpPr>
        <p:spPr>
          <a:xfrm>
            <a:off x="2975016" y="80319"/>
            <a:ext cx="847033" cy="932591"/>
          </a:xfrm>
          <a:prstGeom prst="ellipse">
            <a:avLst/>
          </a:prstGeom>
          <a:blipFill dpi="0" rotWithShape="1">
            <a:blip r:embed="rId1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2" name="Metin kutusu 91">
            <a:extLst>
              <a:ext uri="{FF2B5EF4-FFF2-40B4-BE49-F238E27FC236}">
                <a16:creationId xmlns:a16="http://schemas.microsoft.com/office/drawing/2014/main" xmlns="" id="{8CFB8D58-5310-4FB8-895B-1B4BA17E6BA6}"/>
              </a:ext>
            </a:extLst>
          </p:cNvPr>
          <p:cNvSpPr txBox="1"/>
          <p:nvPr/>
        </p:nvSpPr>
        <p:spPr>
          <a:xfrm>
            <a:off x="3628989" y="5474570"/>
            <a:ext cx="1385860" cy="230832"/>
          </a:xfrm>
          <a:prstGeom prst="rect">
            <a:avLst/>
          </a:prstGeom>
          <a:noFill/>
        </p:spPr>
        <p:txBody>
          <a:bodyPr wrap="square" rtlCol="0">
            <a:spAutoFit/>
          </a:bodyPr>
          <a:lstStyle/>
          <a:p>
            <a:r>
              <a:rPr lang="tr-TR" sz="900" dirty="0" smtClean="0"/>
              <a:t>Profesyonel Kameraman</a:t>
            </a:r>
            <a:endParaRPr lang="en-US" sz="900" dirty="0"/>
          </a:p>
        </p:txBody>
      </p:sp>
      <p:sp>
        <p:nvSpPr>
          <p:cNvPr id="100" name="Metin kutusu 99">
            <a:extLst>
              <a:ext uri="{FF2B5EF4-FFF2-40B4-BE49-F238E27FC236}">
                <a16:creationId xmlns:a16="http://schemas.microsoft.com/office/drawing/2014/main" xmlns="" id="{C772DA71-6F67-4664-BC5B-0FE3546BD23A}"/>
              </a:ext>
            </a:extLst>
          </p:cNvPr>
          <p:cNvSpPr txBox="1"/>
          <p:nvPr/>
        </p:nvSpPr>
        <p:spPr>
          <a:xfrm>
            <a:off x="179088" y="967132"/>
            <a:ext cx="1895547" cy="307777"/>
          </a:xfrm>
          <a:prstGeom prst="rect">
            <a:avLst/>
          </a:prstGeom>
          <a:noFill/>
        </p:spPr>
        <p:txBody>
          <a:bodyPr wrap="square" rtlCol="0">
            <a:spAutoFit/>
          </a:bodyPr>
          <a:lstStyle>
            <a:defPPr>
              <a:defRPr lang="en-US"/>
            </a:defPPr>
            <a:lvl1pPr>
              <a:defRPr sz="3200" i="1"/>
            </a:lvl1pPr>
          </a:lstStyle>
          <a:p>
            <a:r>
              <a:rPr lang="tr-TR" sz="1400" b="1" i="0" u="sng" dirty="0" smtClean="0">
                <a:cs typeface="Aharoni" panose="02010803020104030203" pitchFamily="2" charset="-79"/>
              </a:rPr>
              <a:t>KİŞİSEL BİLGİLER</a:t>
            </a:r>
            <a:endParaRPr lang="en-US" sz="1400" b="1" i="0" u="sng" dirty="0">
              <a:cs typeface="Aharoni" panose="02010803020104030203" pitchFamily="2" charset="-79"/>
            </a:endParaRPr>
          </a:p>
        </p:txBody>
      </p:sp>
      <p:sp>
        <p:nvSpPr>
          <p:cNvPr id="120" name="Dikdörtgen 119">
            <a:extLst>
              <a:ext uri="{FF2B5EF4-FFF2-40B4-BE49-F238E27FC236}">
                <a16:creationId xmlns:a16="http://schemas.microsoft.com/office/drawing/2014/main" xmlns="" id="{EE9DE3EE-3AE3-423B-BC13-63CD7AA99759}"/>
              </a:ext>
            </a:extLst>
          </p:cNvPr>
          <p:cNvSpPr/>
          <p:nvPr/>
        </p:nvSpPr>
        <p:spPr>
          <a:xfrm>
            <a:off x="154655" y="5996754"/>
            <a:ext cx="3416930" cy="1400383"/>
          </a:xfrm>
          <a:prstGeom prst="rect">
            <a:avLst/>
          </a:prstGeom>
        </p:spPr>
        <p:txBody>
          <a:bodyPr wrap="square">
            <a:spAutoFit/>
          </a:bodyPr>
          <a:lstStyle/>
          <a:p>
            <a:endParaRPr lang="tr-TR" sz="900" dirty="0" smtClean="0"/>
          </a:p>
          <a:p>
            <a:pPr marL="85725" indent="-85725">
              <a:buFont typeface="Arial" panose="020B0604020202020204" pitchFamily="34" charset="0"/>
              <a:buChar char="•"/>
            </a:pPr>
            <a:r>
              <a:rPr lang="tr-TR" sz="950" dirty="0" smtClean="0"/>
              <a:t>Kamera  çekimleri </a:t>
            </a:r>
            <a:endParaRPr lang="tr-TR" sz="950" dirty="0"/>
          </a:p>
          <a:p>
            <a:pPr marL="85725" indent="-85725">
              <a:buFont typeface="Arial" panose="020B0604020202020204" pitchFamily="34" charset="0"/>
              <a:buChar char="•"/>
            </a:pPr>
            <a:r>
              <a:rPr lang="tr-TR" sz="950" dirty="0"/>
              <a:t>K</a:t>
            </a:r>
            <a:r>
              <a:rPr lang="tr-TR" sz="950" dirty="0" smtClean="0"/>
              <a:t>urgu – montaj eğitimi </a:t>
            </a:r>
          </a:p>
          <a:p>
            <a:pPr marL="85725" indent="-85725">
              <a:buFont typeface="Arial" panose="020B0604020202020204" pitchFamily="34" charset="0"/>
              <a:buChar char="•"/>
            </a:pPr>
            <a:r>
              <a:rPr lang="tr-TR" sz="950" dirty="0"/>
              <a:t>D</a:t>
            </a:r>
            <a:r>
              <a:rPr lang="tr-TR" sz="950" dirty="0" smtClean="0"/>
              <a:t>ış çekim servisinde spor ve belgesel çekimleri</a:t>
            </a:r>
            <a:endParaRPr lang="en-US" sz="950" dirty="0"/>
          </a:p>
          <a:p>
            <a:pPr marL="85725" indent="-85725">
              <a:buFont typeface="Arial" panose="020B0604020202020204" pitchFamily="34" charset="0"/>
              <a:buChar char="•"/>
            </a:pPr>
            <a:r>
              <a:rPr lang="tr-TR" sz="950" dirty="0" smtClean="0"/>
              <a:t>Haber derlemeleri</a:t>
            </a:r>
          </a:p>
          <a:p>
            <a:pPr marL="85725" indent="-85725">
              <a:buFont typeface="Arial" panose="020B0604020202020204" pitchFamily="34" charset="0"/>
              <a:buChar char="•"/>
            </a:pPr>
            <a:r>
              <a:rPr lang="tr-TR" sz="950" dirty="0" smtClean="0"/>
              <a:t>Manşet içerikleri</a:t>
            </a:r>
          </a:p>
          <a:p>
            <a:pPr marL="85725" indent="-85725">
              <a:buFont typeface="Arial" panose="020B0604020202020204" pitchFamily="34" charset="0"/>
              <a:buChar char="•"/>
            </a:pPr>
            <a:r>
              <a:rPr lang="tr-TR" sz="950" dirty="0" smtClean="0"/>
              <a:t>Web </a:t>
            </a:r>
            <a:r>
              <a:rPr lang="tr-TR" sz="950" dirty="0"/>
              <a:t>site içeriklerinin hazırlanması, özgün içerik </a:t>
            </a:r>
            <a:r>
              <a:rPr lang="tr-TR" sz="950" dirty="0" smtClean="0"/>
              <a:t>geliştirilmesi</a:t>
            </a:r>
            <a:endParaRPr lang="tr-TR" sz="950" dirty="0"/>
          </a:p>
          <a:p>
            <a:pPr marL="85725" indent="-85725">
              <a:buFont typeface="Arial" panose="020B0604020202020204" pitchFamily="34" charset="0"/>
              <a:buChar char="•"/>
            </a:pPr>
            <a:r>
              <a:rPr lang="tr-TR" sz="950" dirty="0" smtClean="0"/>
              <a:t>Gündem </a:t>
            </a:r>
            <a:r>
              <a:rPr lang="tr-TR" sz="950" dirty="0"/>
              <a:t>takibi yaparak </a:t>
            </a:r>
            <a:r>
              <a:rPr lang="tr-TR" sz="950" dirty="0" err="1" smtClean="0"/>
              <a:t>sektörel</a:t>
            </a:r>
            <a:r>
              <a:rPr lang="tr-TR" sz="950" dirty="0" smtClean="0"/>
              <a:t> </a:t>
            </a:r>
            <a:r>
              <a:rPr lang="tr-TR" sz="950" dirty="0"/>
              <a:t>makalelerin </a:t>
            </a:r>
            <a:r>
              <a:rPr lang="tr-TR" sz="950" dirty="0" smtClean="0"/>
              <a:t>hazırlanması</a:t>
            </a:r>
            <a:endParaRPr lang="tr-TR" sz="950" dirty="0"/>
          </a:p>
          <a:p>
            <a:pPr marL="85725" indent="-85725">
              <a:buFont typeface="Arial" panose="020B0604020202020204" pitchFamily="34" charset="0"/>
              <a:buChar char="•"/>
            </a:pPr>
            <a:r>
              <a:rPr lang="tr-TR" sz="950" dirty="0" smtClean="0"/>
              <a:t>Haber</a:t>
            </a:r>
            <a:r>
              <a:rPr lang="tr-TR" sz="950" dirty="0"/>
              <a:t>, </a:t>
            </a:r>
            <a:r>
              <a:rPr lang="tr-TR" sz="950" dirty="0" smtClean="0"/>
              <a:t>bülten </a:t>
            </a:r>
            <a:r>
              <a:rPr lang="tr-TR" sz="950" dirty="0"/>
              <a:t>gibi düzenli hazırlanan içeriklerin </a:t>
            </a:r>
            <a:r>
              <a:rPr lang="tr-TR" sz="950" dirty="0" smtClean="0"/>
              <a:t>geliştirilmesi</a:t>
            </a:r>
            <a:endParaRPr lang="tr-TR" sz="950" dirty="0"/>
          </a:p>
        </p:txBody>
      </p:sp>
      <p:sp>
        <p:nvSpPr>
          <p:cNvPr id="3" name="Dikdörtgen 2"/>
          <p:cNvSpPr/>
          <p:nvPr/>
        </p:nvSpPr>
        <p:spPr>
          <a:xfrm>
            <a:off x="3429000" y="1092810"/>
            <a:ext cx="3429000" cy="2839239"/>
          </a:xfrm>
          <a:prstGeom prst="rect">
            <a:avLst/>
          </a:prstGeom>
        </p:spPr>
        <p:txBody>
          <a:bodyPr>
            <a:spAutoFit/>
          </a:bodyPr>
          <a:lstStyle/>
          <a:p>
            <a:pPr>
              <a:lnSpc>
                <a:spcPct val="114000"/>
              </a:lnSpc>
            </a:pPr>
            <a:r>
              <a:rPr lang="tr-TR" sz="900" dirty="0"/>
              <a:t>Sayın İnsan Kaynakları,</a:t>
            </a:r>
          </a:p>
          <a:p>
            <a:pPr>
              <a:lnSpc>
                <a:spcPct val="114000"/>
              </a:lnSpc>
            </a:pPr>
            <a:r>
              <a:rPr lang="tr-TR" sz="870" dirty="0"/>
              <a:t>Firmanızda </a:t>
            </a:r>
            <a:r>
              <a:rPr lang="tr-TR" sz="870" dirty="0" smtClean="0"/>
              <a:t>pozisyon </a:t>
            </a:r>
            <a:r>
              <a:rPr lang="tr-TR" sz="870" dirty="0"/>
              <a:t>açığı söz konusu olduğunda değerlendirmeniz adına öz geçmişimi bünyenize iletmekteyim.</a:t>
            </a:r>
          </a:p>
          <a:p>
            <a:pPr>
              <a:lnSpc>
                <a:spcPct val="114000"/>
              </a:lnSpc>
            </a:pPr>
            <a:r>
              <a:rPr lang="tr-TR" sz="870" dirty="0"/>
              <a:t>Eğitim hayatım ve tecrübelerim doğrultusunda farklı insanlarla birlikte çalışma, bir takımda yer alma ve birlikte üretebilmeyi öğrenme fırsatım oldu. Bu nedenle takımınıza kolaylıkla adapte olacağımı düşünüyorum.</a:t>
            </a:r>
          </a:p>
          <a:p>
            <a:pPr>
              <a:lnSpc>
                <a:spcPct val="114000"/>
              </a:lnSpc>
            </a:pPr>
            <a:r>
              <a:rPr lang="tr-TR" sz="870" dirty="0"/>
              <a:t>İşini severek yapan ve detayları çok önemseyen biriyim. İnsan ilişkileri noktasında esnek olmanın bana verimlilik olarak geri döndüğünü sıklıkla tecrübe ettim. Yeni şeyler öğrenmeyi, yeteneklerimi geliştirmeyi çok önemsiyor, bu amaçla insan ilişkilerinin öğreticiliğinden faydalanmak gerektiğini düşünüyorum. </a:t>
            </a:r>
          </a:p>
          <a:p>
            <a:pPr>
              <a:lnSpc>
                <a:spcPct val="114000"/>
              </a:lnSpc>
            </a:pPr>
            <a:r>
              <a:rPr lang="tr-TR" sz="870" dirty="0"/>
              <a:t>Fikir geliştirmenin zihni, dolayısıyla bedeni sürekli aktif tuttuğunun bilincinde olarak hem iş hem de bireysel hayatta yaratıcı olmanın önemli olduğunu düşünüyorum. </a:t>
            </a:r>
            <a:r>
              <a:rPr lang="tr-TR" sz="870" dirty="0" smtClean="0"/>
              <a:t>Özgün fikirlerimi kurumunuza </a:t>
            </a:r>
            <a:r>
              <a:rPr lang="tr-TR" sz="870" dirty="0"/>
              <a:t>katkıda bulunma noktasında kullanmak için sabırsızlanıyorum.</a:t>
            </a:r>
          </a:p>
          <a:p>
            <a:pPr>
              <a:lnSpc>
                <a:spcPct val="114000"/>
              </a:lnSpc>
            </a:pPr>
            <a:r>
              <a:rPr lang="tr-TR" sz="870" dirty="0" smtClean="0"/>
              <a:t>Bünyenizde </a:t>
            </a:r>
            <a:r>
              <a:rPr lang="tr-TR" sz="870" dirty="0"/>
              <a:t>görev almaktan mutluluk duyarım. İlginize teşekkür ederim.</a:t>
            </a:r>
          </a:p>
          <a:p>
            <a:pPr>
              <a:lnSpc>
                <a:spcPct val="114000"/>
              </a:lnSpc>
            </a:pPr>
            <a:r>
              <a:rPr lang="tr-TR" sz="870" dirty="0"/>
              <a:t>Bir gün birlikte çalışmak dileğiyle,</a:t>
            </a:r>
          </a:p>
          <a:p>
            <a:pPr>
              <a:lnSpc>
                <a:spcPct val="114000"/>
              </a:lnSpc>
            </a:pPr>
            <a:r>
              <a:rPr lang="tr-TR" sz="870" dirty="0"/>
              <a:t>Saygılarımla Okan ACAR.</a:t>
            </a:r>
          </a:p>
        </p:txBody>
      </p:sp>
      <p:sp>
        <p:nvSpPr>
          <p:cNvPr id="74" name="Metin kutusu 73">
            <a:extLst>
              <a:ext uri="{FF2B5EF4-FFF2-40B4-BE49-F238E27FC236}">
                <a16:creationId xmlns:a16="http://schemas.microsoft.com/office/drawing/2014/main" xmlns="" id="{AFFBA168-5167-45E8-A3A6-A45DDBAE33B7}"/>
              </a:ext>
            </a:extLst>
          </p:cNvPr>
          <p:cNvSpPr txBox="1"/>
          <p:nvPr/>
        </p:nvSpPr>
        <p:spPr>
          <a:xfrm>
            <a:off x="3300836" y="9248479"/>
            <a:ext cx="953344" cy="384721"/>
          </a:xfrm>
          <a:prstGeom prst="rect">
            <a:avLst/>
          </a:prstGeom>
          <a:noFill/>
        </p:spPr>
        <p:txBody>
          <a:bodyPr wrap="square" rtlCol="0">
            <a:spAutoFit/>
          </a:bodyPr>
          <a:lstStyle/>
          <a:p>
            <a:r>
              <a:rPr lang="tr-TR" sz="950" dirty="0" smtClean="0"/>
              <a:t>Youtube</a:t>
            </a:r>
          </a:p>
          <a:p>
            <a:r>
              <a:rPr lang="tr-TR" sz="950" dirty="0" smtClean="0"/>
              <a:t> Kanalı</a:t>
            </a:r>
            <a:endParaRPr lang="en-US" sz="950" dirty="0"/>
          </a:p>
        </p:txBody>
      </p:sp>
      <p:pic>
        <p:nvPicPr>
          <p:cNvPr id="2" name="Resim 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70809" y="8917008"/>
            <a:ext cx="384946" cy="384946"/>
          </a:xfrm>
          <a:prstGeom prst="rect">
            <a:avLst/>
          </a:prstGeom>
        </p:spPr>
      </p:pic>
      <p:sp>
        <p:nvSpPr>
          <p:cNvPr id="80" name="Metin kutusu 79">
            <a:extLst>
              <a:ext uri="{FF2B5EF4-FFF2-40B4-BE49-F238E27FC236}">
                <a16:creationId xmlns:a16="http://schemas.microsoft.com/office/drawing/2014/main" xmlns="" id="{AFFBA168-5167-45E8-A3A6-A45DDBAE33B7}"/>
              </a:ext>
            </a:extLst>
          </p:cNvPr>
          <p:cNvSpPr txBox="1"/>
          <p:nvPr/>
        </p:nvSpPr>
        <p:spPr>
          <a:xfrm>
            <a:off x="3978740" y="9259262"/>
            <a:ext cx="643400" cy="384721"/>
          </a:xfrm>
          <a:prstGeom prst="rect">
            <a:avLst/>
          </a:prstGeom>
          <a:noFill/>
        </p:spPr>
        <p:txBody>
          <a:bodyPr wrap="square" rtlCol="0">
            <a:spAutoFit/>
          </a:bodyPr>
          <a:lstStyle/>
          <a:p>
            <a:r>
              <a:rPr lang="tr-TR" sz="950" dirty="0" smtClean="0"/>
              <a:t>Sosyal </a:t>
            </a:r>
          </a:p>
          <a:p>
            <a:r>
              <a:rPr lang="tr-TR" sz="950" dirty="0" smtClean="0"/>
              <a:t>Medya</a:t>
            </a:r>
            <a:endParaRPr lang="en-US" sz="950" dirty="0"/>
          </a:p>
        </p:txBody>
      </p:sp>
      <p:pic>
        <p:nvPicPr>
          <p:cNvPr id="4" name="Resim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018912" y="8853751"/>
            <a:ext cx="449205" cy="449205"/>
          </a:xfrm>
          <a:prstGeom prst="rect">
            <a:avLst/>
          </a:prstGeom>
        </p:spPr>
      </p:pic>
      <p:sp>
        <p:nvSpPr>
          <p:cNvPr id="81" name="Metin kutusu 80">
            <a:extLst>
              <a:ext uri="{FF2B5EF4-FFF2-40B4-BE49-F238E27FC236}">
                <a16:creationId xmlns:a16="http://schemas.microsoft.com/office/drawing/2014/main" xmlns="" id="{AFFBA168-5167-45E8-A3A6-A45DDBAE33B7}"/>
              </a:ext>
            </a:extLst>
          </p:cNvPr>
          <p:cNvSpPr txBox="1"/>
          <p:nvPr/>
        </p:nvSpPr>
        <p:spPr>
          <a:xfrm>
            <a:off x="4626506" y="9259263"/>
            <a:ext cx="476672" cy="384721"/>
          </a:xfrm>
          <a:prstGeom prst="rect">
            <a:avLst/>
          </a:prstGeom>
          <a:noFill/>
        </p:spPr>
        <p:txBody>
          <a:bodyPr wrap="square" rtlCol="0">
            <a:spAutoFit/>
          </a:bodyPr>
          <a:lstStyle/>
          <a:p>
            <a:r>
              <a:rPr lang="tr-TR" sz="950" dirty="0" smtClean="0"/>
              <a:t>Kısa </a:t>
            </a:r>
          </a:p>
          <a:p>
            <a:r>
              <a:rPr lang="tr-TR" sz="950" dirty="0" smtClean="0"/>
              <a:t>Film</a:t>
            </a:r>
            <a:endParaRPr lang="en-US" sz="950" dirty="0"/>
          </a:p>
        </p:txBody>
      </p:sp>
      <p:pic>
        <p:nvPicPr>
          <p:cNvPr id="6" name="Resim 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500597" y="8806809"/>
            <a:ext cx="607530" cy="431666"/>
          </a:xfrm>
          <a:prstGeom prst="rect">
            <a:avLst/>
          </a:prstGeom>
        </p:spPr>
      </p:pic>
      <p:sp>
        <p:nvSpPr>
          <p:cNvPr id="95" name="Metin kutusu 94">
            <a:extLst>
              <a:ext uri="{FF2B5EF4-FFF2-40B4-BE49-F238E27FC236}">
                <a16:creationId xmlns:a16="http://schemas.microsoft.com/office/drawing/2014/main" xmlns="" id="{AFFBA168-5167-45E8-A3A6-A45DDBAE33B7}"/>
              </a:ext>
            </a:extLst>
          </p:cNvPr>
          <p:cNvSpPr txBox="1"/>
          <p:nvPr/>
        </p:nvSpPr>
        <p:spPr>
          <a:xfrm>
            <a:off x="5243463" y="9246712"/>
            <a:ext cx="609597" cy="561692"/>
          </a:xfrm>
          <a:prstGeom prst="rect">
            <a:avLst/>
          </a:prstGeom>
          <a:noFill/>
        </p:spPr>
        <p:txBody>
          <a:bodyPr wrap="square" rtlCol="0">
            <a:spAutoFit/>
          </a:bodyPr>
          <a:lstStyle/>
          <a:p>
            <a:r>
              <a:rPr lang="tr-TR" sz="950" dirty="0" smtClean="0"/>
              <a:t>TOG</a:t>
            </a:r>
          </a:p>
          <a:p>
            <a:r>
              <a:rPr lang="tr-TR" sz="700" dirty="0" smtClean="0"/>
              <a:t>Sosyal Sorumluluk Projesi</a:t>
            </a:r>
            <a:endParaRPr lang="en-US" sz="700" dirty="0"/>
          </a:p>
        </p:txBody>
      </p:sp>
      <p:pic>
        <p:nvPicPr>
          <p:cNvPr id="8" name="Resim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169152" y="8876218"/>
            <a:ext cx="620772" cy="310386"/>
          </a:xfrm>
          <a:prstGeom prst="rect">
            <a:avLst/>
          </a:prstGeom>
        </p:spPr>
      </p:pic>
      <p:pic>
        <p:nvPicPr>
          <p:cNvPr id="10" name="Resim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911974" y="8766945"/>
            <a:ext cx="581701" cy="435714"/>
          </a:xfrm>
          <a:prstGeom prst="rect">
            <a:avLst/>
          </a:prstGeom>
        </p:spPr>
      </p:pic>
      <p:sp>
        <p:nvSpPr>
          <p:cNvPr id="99" name="Metin kutusu 98">
            <a:extLst>
              <a:ext uri="{FF2B5EF4-FFF2-40B4-BE49-F238E27FC236}">
                <a16:creationId xmlns:a16="http://schemas.microsoft.com/office/drawing/2014/main" xmlns="" id="{AFFBA168-5167-45E8-A3A6-A45DDBAE33B7}"/>
              </a:ext>
            </a:extLst>
          </p:cNvPr>
          <p:cNvSpPr txBox="1"/>
          <p:nvPr/>
        </p:nvSpPr>
        <p:spPr>
          <a:xfrm>
            <a:off x="5964488" y="9259264"/>
            <a:ext cx="608014" cy="384721"/>
          </a:xfrm>
          <a:prstGeom prst="rect">
            <a:avLst/>
          </a:prstGeom>
          <a:noFill/>
        </p:spPr>
        <p:txBody>
          <a:bodyPr wrap="square" rtlCol="0">
            <a:spAutoFit/>
          </a:bodyPr>
          <a:lstStyle/>
          <a:p>
            <a:r>
              <a:rPr lang="tr-TR" sz="950" dirty="0" smtClean="0"/>
              <a:t>Takım </a:t>
            </a:r>
          </a:p>
          <a:p>
            <a:r>
              <a:rPr lang="tr-TR" sz="950" dirty="0" smtClean="0"/>
              <a:t>Oyunları</a:t>
            </a:r>
            <a:endParaRPr lang="en-US" sz="950" dirty="0"/>
          </a:p>
        </p:txBody>
      </p:sp>
      <p:sp>
        <p:nvSpPr>
          <p:cNvPr id="91" name="Metin kutusu 90">
            <a:extLst>
              <a:ext uri="{FF2B5EF4-FFF2-40B4-BE49-F238E27FC236}">
                <a16:creationId xmlns:a16="http://schemas.microsoft.com/office/drawing/2014/main" xmlns="" id="{C772DA71-6F67-4664-BC5B-0FE3546BD23A}"/>
              </a:ext>
            </a:extLst>
          </p:cNvPr>
          <p:cNvSpPr txBox="1"/>
          <p:nvPr/>
        </p:nvSpPr>
        <p:spPr>
          <a:xfrm>
            <a:off x="281699" y="1976577"/>
            <a:ext cx="1895547" cy="307777"/>
          </a:xfrm>
          <a:prstGeom prst="rect">
            <a:avLst/>
          </a:prstGeom>
          <a:noFill/>
        </p:spPr>
        <p:txBody>
          <a:bodyPr wrap="square" rtlCol="0">
            <a:spAutoFit/>
          </a:bodyPr>
          <a:lstStyle>
            <a:defPPr>
              <a:defRPr lang="en-US"/>
            </a:defPPr>
            <a:lvl1pPr>
              <a:defRPr sz="3200" i="1"/>
            </a:lvl1pPr>
          </a:lstStyle>
          <a:p>
            <a:r>
              <a:rPr lang="tr-TR" sz="1400" b="1" i="0" u="sng" dirty="0" smtClean="0">
                <a:cs typeface="Aharoni" panose="02010803020104030203" pitchFamily="2" charset="-79"/>
              </a:rPr>
              <a:t>REFERANSLAR</a:t>
            </a:r>
            <a:endParaRPr lang="en-US" sz="1400" b="1" i="0" u="sng" dirty="0">
              <a:cs typeface="Aharoni" panose="02010803020104030203" pitchFamily="2" charset="-79"/>
            </a:endParaRPr>
          </a:p>
        </p:txBody>
      </p:sp>
      <p:sp>
        <p:nvSpPr>
          <p:cNvPr id="104" name="Dikdörtgen 103">
            <a:extLst>
              <a:ext uri="{FF2B5EF4-FFF2-40B4-BE49-F238E27FC236}">
                <a16:creationId xmlns:a16="http://schemas.microsoft.com/office/drawing/2014/main" xmlns="" id="{EE9DE3EE-3AE3-423B-BC13-63CD7AA99759}"/>
              </a:ext>
            </a:extLst>
          </p:cNvPr>
          <p:cNvSpPr/>
          <p:nvPr/>
        </p:nvSpPr>
        <p:spPr>
          <a:xfrm>
            <a:off x="221176" y="2265386"/>
            <a:ext cx="3111860" cy="1000274"/>
          </a:xfrm>
          <a:prstGeom prst="rect">
            <a:avLst/>
          </a:prstGeom>
        </p:spPr>
        <p:txBody>
          <a:bodyPr wrap="square">
            <a:spAutoFit/>
          </a:bodyPr>
          <a:lstStyle/>
          <a:p>
            <a:pPr marL="171450" indent="-171450">
              <a:buFont typeface="Wingdings" panose="05000000000000000000" pitchFamily="2" charset="2"/>
              <a:buChar char="v"/>
            </a:pPr>
            <a:r>
              <a:rPr lang="tr-TR" sz="900" b="1" dirty="0" smtClean="0"/>
              <a:t>Aydın ÜNAL</a:t>
            </a:r>
          </a:p>
          <a:p>
            <a:r>
              <a:rPr lang="tr-TR" sz="900" dirty="0" smtClean="0"/>
              <a:t>Milletvekili, Eğitimci, Siyasetçi</a:t>
            </a:r>
          </a:p>
          <a:p>
            <a:r>
              <a:rPr lang="tr-TR" sz="900" dirty="0" smtClean="0"/>
              <a:t>Tel</a:t>
            </a:r>
            <a:r>
              <a:rPr lang="tr-TR" sz="900" dirty="0"/>
              <a:t>: </a:t>
            </a:r>
            <a:r>
              <a:rPr lang="tr-TR" sz="900" dirty="0" smtClean="0"/>
              <a:t>0 530 971 88 06  </a:t>
            </a:r>
            <a:r>
              <a:rPr lang="tr-TR" sz="900" dirty="0"/>
              <a:t>E-posta</a:t>
            </a:r>
            <a:r>
              <a:rPr lang="tr-TR" sz="900" dirty="0" smtClean="0"/>
              <a:t>: 06aydinunal@gmail.com</a:t>
            </a:r>
          </a:p>
          <a:p>
            <a:pPr marL="171450" indent="-171450">
              <a:spcBef>
                <a:spcPts val="600"/>
              </a:spcBef>
              <a:buFont typeface="Wingdings" panose="05000000000000000000" pitchFamily="2" charset="2"/>
              <a:buChar char="v"/>
            </a:pPr>
            <a:r>
              <a:rPr lang="tr-TR" sz="900" b="1" dirty="0" smtClean="0"/>
              <a:t>Gökhan Mustafa DEMİRTAŞ </a:t>
            </a:r>
          </a:p>
          <a:p>
            <a:r>
              <a:rPr lang="tr-TR" sz="900" dirty="0" smtClean="0"/>
              <a:t>İlçe Belediye Başkanı</a:t>
            </a:r>
          </a:p>
          <a:p>
            <a:r>
              <a:rPr lang="tr-TR" sz="900" dirty="0" smtClean="0"/>
              <a:t>Tel:  0 532 632 57 </a:t>
            </a:r>
            <a:r>
              <a:rPr lang="tr-TR" sz="900" dirty="0"/>
              <a:t>12  </a:t>
            </a:r>
            <a:r>
              <a:rPr lang="tr-TR" sz="900" dirty="0" smtClean="0"/>
              <a:t>E-posta: gdemirtas@guluc.bel.tr </a:t>
            </a:r>
            <a:endParaRPr lang="en-US" sz="900" dirty="0"/>
          </a:p>
        </p:txBody>
      </p:sp>
    </p:spTree>
    <p:extLst>
      <p:ext uri="{BB962C8B-B14F-4D97-AF65-F5344CB8AC3E}">
        <p14:creationId xmlns:p14="http://schemas.microsoft.com/office/powerpoint/2010/main" val="430232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eması">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1925</TotalTime>
  <Words>396</Words>
  <Application>Microsoft Office PowerPoint</Application>
  <PresentationFormat>A4 Kağıt (210x297 mm)</PresentationFormat>
  <Paragraphs>85</Paragraphs>
  <Slides>1</Slides>
  <Notes>1</Notes>
  <HiddenSlides>0</HiddenSlides>
  <MMClips>0</MMClips>
  <ScaleCrop>false</ScaleCrop>
  <HeadingPairs>
    <vt:vector size="4" baseType="variant">
      <vt:variant>
        <vt:lpstr>Tema</vt:lpstr>
      </vt:variant>
      <vt:variant>
        <vt:i4>1</vt:i4>
      </vt:variant>
      <vt:variant>
        <vt:lpstr>Slayt Başlıkları</vt:lpstr>
      </vt:variant>
      <vt:variant>
        <vt:i4>1</vt:i4>
      </vt:variant>
    </vt:vector>
  </HeadingPairs>
  <TitlesOfParts>
    <vt:vector size="2" baseType="lpstr">
      <vt:lpstr>Office Teması</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Enis Altıok  (Aksigorta)</dc:creator>
  <cp:keywords>GENEL , KVKK - Yok</cp:keywords>
  <cp:lastModifiedBy>Pc</cp:lastModifiedBy>
  <cp:revision>137</cp:revision>
  <dcterms:created xsi:type="dcterms:W3CDTF">2017-12-01T11:02:56Z</dcterms:created>
  <dcterms:modified xsi:type="dcterms:W3CDTF">2020-07-10T15:15:08Z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b80ae3b1-80e5-4b5b-85d2-847c3a48c95c</vt:lpwstr>
  </property>
  <property fmtid="{D5CDD505-2E9C-101B-9397-08002B2CF9AE}" pid="3" name="KVKK">
    <vt:lpwstr>KY-6f760816</vt:lpwstr>
  </property>
  <property fmtid="{D5CDD505-2E9C-101B-9397-08002B2CF9AE}" pid="4" name="Classification">
    <vt:lpwstr>Ge-889c2724</vt:lpwstr>
  </property>
</Properties>
</file>